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0"/>
  </p:notesMasterIdLst>
  <p:sldIdLst>
    <p:sldId id="322"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290" r:id="rId25"/>
    <p:sldId id="318" r:id="rId26"/>
    <p:sldId id="319" r:id="rId27"/>
    <p:sldId id="320" r:id="rId28"/>
    <p:sldId id="321"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 clrIdx="0"/>
  <p:cmAuthor id="1" name="Tom Shannon" initials="TS"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19" autoAdjust="0"/>
    <p:restoredTop sz="69675" autoAdjust="0"/>
  </p:normalViewPr>
  <p:slideViewPr>
    <p:cSldViewPr snapToGrid="0">
      <p:cViewPr>
        <p:scale>
          <a:sx n="92" d="100"/>
          <a:sy n="92" d="100"/>
        </p:scale>
        <p:origin x="-96"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06915915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xmlns="" id="{2CEF8361-B460-4EF7-8B5B-14D0C0EF072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1059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838200" y="5422649"/>
            <a:ext cx="10515600" cy="693738"/>
          </a:xfrm>
        </p:spPr>
        <p:txBody>
          <a:bodyPr anchor="t" anchorCtr="1">
            <a:noAutofit/>
          </a:bodyPr>
          <a:lstStyle>
            <a:lvl1pPr marL="0" indent="0" algn="l">
              <a:buFont typeface="Arial" panose="020B0604020202020204" pitchFamily="34" charset="0"/>
              <a:buNone/>
              <a:defRPr lang="en-US" sz="4250" baseline="0" dirty="0" smtClean="0">
                <a:solidFill>
                  <a:schemeClr val="bg2"/>
                </a:solidFill>
                <a:latin typeface="+mj-lt"/>
                <a:sym typeface="Arial"/>
              </a:defRPr>
            </a:lvl1pPr>
          </a:lstStyle>
          <a:p>
            <a:pPr lvl="0" algn="ctr"/>
            <a:r>
              <a:rPr lang="en-US" sz="4000" smtClean="0">
                <a:solidFill>
                  <a:srgbClr val="FFFFFF"/>
                </a:solidFill>
                <a:latin typeface="+mn-lt"/>
                <a:cs typeface="Arial"/>
                <a:sym typeface="Arial"/>
              </a:rPr>
              <a:t>Click to edit Master text styles</a:t>
            </a:r>
          </a:p>
        </p:txBody>
      </p:sp>
      <p:sp>
        <p:nvSpPr>
          <p:cNvPr id="21" name="Text Placeholder 20"/>
          <p:cNvSpPr>
            <a:spLocks noGrp="1"/>
          </p:cNvSpPr>
          <p:nvPr>
            <p:ph type="body" sz="quarter" idx="11"/>
          </p:nvPr>
        </p:nvSpPr>
        <p:spPr>
          <a:xfrm>
            <a:off x="838200" y="3547269"/>
            <a:ext cx="10515600" cy="1875380"/>
          </a:xfrm>
        </p:spPr>
        <p:txBody>
          <a:bodyPr anchor="b">
            <a:normAutofit/>
          </a:bodyPr>
          <a:lstStyle>
            <a:lvl1pPr marL="0" indent="0" algn="ctr">
              <a:buNone/>
              <a:defRPr sz="6000" cap="all" baseline="0">
                <a:solidFill>
                  <a:srgbClr val="FFD966"/>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p:txBody>
      </p:sp>
    </p:spTree>
    <p:extLst>
      <p:ext uri="{BB962C8B-B14F-4D97-AF65-F5344CB8AC3E}">
        <p14:creationId xmlns:p14="http://schemas.microsoft.com/office/powerpoint/2010/main" val="995485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610600" y="6356351"/>
            <a:ext cx="2743200" cy="365125"/>
          </a:xfrm>
          <a:prstGeom prst="rect">
            <a:avLst/>
          </a:prstGeom>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61343512"/>
      </p:ext>
    </p:extLst>
  </p:cSld>
  <p:clrMapOvr>
    <a:masterClrMapping/>
  </p:clrMapOvr>
  <p:transition spd="med"/>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7397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292929"/>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838200" y="3775258"/>
            <a:ext cx="10515600" cy="1108869"/>
          </a:xfrm>
        </p:spPr>
        <p:txBody>
          <a:bodyPr>
            <a:noAutofit/>
          </a:bodyPr>
          <a:lstStyle>
            <a:lvl1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1pPr>
            <a:lvl2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2pPr>
            <a:lvl3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3pPr>
            <a:lvl4pPr algn="ctr">
              <a:defRPr kumimoji="0" lang="en-US" sz="3000" b="0" i="0" u="none" strike="noStrike" cap="none" spc="0" normalizeH="0" baseline="0" dirty="0" smtClean="0">
                <a:ln>
                  <a:noFill/>
                </a:ln>
                <a:solidFill>
                  <a:srgbClr val="FFFFFF"/>
                </a:solidFill>
                <a:effectLst/>
                <a:uFillTx/>
                <a:latin typeface="Helvetica"/>
                <a:ea typeface="Helvetica"/>
                <a:cs typeface="Helvetica"/>
                <a:sym typeface="Helvetica"/>
              </a:defRPr>
            </a:lvl4pPr>
            <a:lvl5pPr algn="ctr">
              <a:defRPr kumimoji="0" lang="en-US" sz="3000" b="0" i="0" u="none" strike="noStrike" cap="none" spc="0" normalizeH="0" baseline="0" dirty="0">
                <a:ln>
                  <a:noFill/>
                </a:ln>
                <a:solidFill>
                  <a:srgbClr val="FFFFFF"/>
                </a:solidFill>
                <a:effectLst/>
                <a:uFillTx/>
                <a:latin typeface="Helvetica"/>
                <a:ea typeface="Helvetica"/>
                <a:cs typeface="Helvetica"/>
                <a:sym typeface="Helvetica"/>
              </a:defRPr>
            </a:lvl5pPr>
          </a:lstStyle>
          <a:p>
            <a:pPr lvl="0"/>
            <a:r>
              <a:rPr lang="en-US" dirty="0" smtClean="0"/>
              <a:t>Subtitle (optional)</a:t>
            </a:r>
            <a:endParaRPr lang="en-US" dirty="0"/>
          </a:p>
        </p:txBody>
      </p:sp>
      <p:sp>
        <p:nvSpPr>
          <p:cNvPr id="2" name="Title 1"/>
          <p:cNvSpPr>
            <a:spLocks noGrp="1"/>
          </p:cNvSpPr>
          <p:nvPr>
            <p:ph type="title"/>
          </p:nvPr>
        </p:nvSpPr>
        <p:spPr>
          <a:xfrm>
            <a:off x="838200" y="2244144"/>
            <a:ext cx="10515600" cy="1325563"/>
          </a:xfrm>
        </p:spPr>
        <p:txBody>
          <a:bodyPr anchor="b" anchorCtr="1">
            <a:normAutofit/>
          </a:bodyPr>
          <a:lstStyle>
            <a:lvl1pPr algn="ctr">
              <a:defRPr kumimoji="0" lang="en-US" sz="4000" b="1" i="0" u="none" strike="noStrike" cap="all" spc="900" normalizeH="0" baseline="0" dirty="0">
                <a:ln>
                  <a:noFill/>
                </a:ln>
                <a:solidFill>
                  <a:srgbClr val="FFD966"/>
                </a:solidFill>
                <a:effectLst/>
                <a:uFillTx/>
                <a:latin typeface="Helvetica"/>
                <a:ea typeface="Helvetica"/>
                <a:cs typeface="Helvetica"/>
                <a:sym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092286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6" name="Rectangle 5"/>
          <p:cNvSpPr/>
          <p:nvPr/>
        </p:nvSpPr>
        <p:spPr>
          <a:xfrm>
            <a:off x="6064898" y="0"/>
            <a:ext cx="612710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 name="Title 1"/>
          <p:cNvSpPr>
            <a:spLocks noGrp="1"/>
          </p:cNvSpPr>
          <p:nvPr>
            <p:ph type="title" hasCustomPrompt="1"/>
          </p:nvPr>
        </p:nvSpPr>
        <p:spPr>
          <a:xfrm>
            <a:off x="839788" y="457200"/>
            <a:ext cx="4663440" cy="2182762"/>
          </a:xfrm>
        </p:spPr>
        <p:txBody>
          <a:bodyPr anchor="b">
            <a:normAutofit/>
          </a:bodyPr>
          <a:lstStyle>
            <a:lvl1pPr algn="l">
              <a:defRPr sz="2500" b="1" cap="all" baseline="0"/>
            </a:lvl1pPr>
          </a:lstStyle>
          <a:p>
            <a:r>
              <a:rPr lang="en-US" dirty="0" smtClean="0"/>
              <a:t>One Picture Slide</a:t>
            </a:r>
            <a:endParaRPr lang="en-US" dirty="0"/>
          </a:p>
        </p:txBody>
      </p:sp>
      <p:sp>
        <p:nvSpPr>
          <p:cNvPr id="3" name="Content Placeholder 2"/>
          <p:cNvSpPr>
            <a:spLocks noGrp="1"/>
          </p:cNvSpPr>
          <p:nvPr>
            <p:ph idx="1"/>
          </p:nvPr>
        </p:nvSpPr>
        <p:spPr>
          <a:xfrm>
            <a:off x="6064898" y="0"/>
            <a:ext cx="6127102" cy="6858000"/>
          </a:xfrm>
        </p:spPr>
        <p:txBody>
          <a:bodyPr>
            <a:normAutofit/>
          </a:bodyPr>
          <a:lstStyle>
            <a:lvl1pPr>
              <a:defRPr sz="1400"/>
            </a:lvl1pPr>
            <a:lvl2pPr>
              <a:defRPr sz="1200"/>
            </a:lvl2pPr>
            <a:lvl3pPr>
              <a:defRPr sz="900"/>
            </a:lvl3pPr>
            <a:lvl4pPr>
              <a:defRPr sz="700"/>
            </a:lvl4pPr>
            <a:lvl5pPr>
              <a:defRPr sz="7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p:cNvSpPr/>
          <p:nvPr/>
        </p:nvSpPr>
        <p:spPr>
          <a:xfrm>
            <a:off x="914400" y="2743200"/>
            <a:ext cx="4663440" cy="63683"/>
          </a:xfrm>
          <a:prstGeom prst="rect">
            <a:avLst/>
          </a:prstGeom>
          <a:solidFill>
            <a:srgbClr val="FFD966"/>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kern="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346622" y="201541"/>
            <a:ext cx="1313365" cy="1341813"/>
          </a:xfrm>
          <a:prstGeom prst="rect">
            <a:avLst/>
          </a:prstGeom>
        </p:spPr>
      </p:pic>
      <p:sp>
        <p:nvSpPr>
          <p:cNvPr id="12" name="Text Placeholder 11"/>
          <p:cNvSpPr>
            <a:spLocks noGrp="1"/>
          </p:cNvSpPr>
          <p:nvPr>
            <p:ph type="body" sz="quarter" idx="10"/>
          </p:nvPr>
        </p:nvSpPr>
        <p:spPr>
          <a:xfrm>
            <a:off x="839788" y="2898648"/>
            <a:ext cx="4663440" cy="4001294"/>
          </a:xfrm>
        </p:spPr>
        <p:txBody>
          <a:bodyPr>
            <a:normAutofit/>
          </a:bodyPr>
          <a:lstStyle>
            <a:lvl1pPr>
              <a:lnSpc>
                <a:spcPct val="100000"/>
              </a:lnSpc>
              <a:spcBef>
                <a:spcPts val="0"/>
              </a:spcBef>
              <a:defRPr sz="1400" baseline="0"/>
            </a:lvl1pPr>
            <a:lvl2pPr marL="373063" indent="-144463">
              <a:defRPr sz="1200"/>
            </a:lvl2pPr>
            <a:lvl3pPr marL="571500" indent="-114300">
              <a:defRPr sz="900"/>
            </a:lvl3pPr>
            <a:lvl4pPr marL="800100" indent="-114300">
              <a:defRPr sz="800"/>
            </a:lvl4pPr>
            <a:lvl5pPr marL="1028700" indent="-114300">
              <a:defRPr sz="800"/>
            </a:lvl5pPr>
          </a:lstStyle>
          <a:p>
            <a:pPr lvl="0"/>
            <a:endParaRPr lang="en-US" dirty="0"/>
          </a:p>
        </p:txBody>
      </p:sp>
    </p:spTree>
    <p:extLst>
      <p:ext uri="{BB962C8B-B14F-4D97-AF65-F5344CB8AC3E}">
        <p14:creationId xmlns:p14="http://schemas.microsoft.com/office/powerpoint/2010/main" val="39311472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Right Text Block">
    <p:spTree>
      <p:nvGrpSpPr>
        <p:cNvPr id="1" name=""/>
        <p:cNvGrpSpPr/>
        <p:nvPr/>
      </p:nvGrpSpPr>
      <p:grpSpPr>
        <a:xfrm>
          <a:off x="0" y="0"/>
          <a:ext cx="0" cy="0"/>
          <a:chOff x="0" y="0"/>
          <a:chExt cx="0" cy="0"/>
        </a:xfrm>
      </p:grpSpPr>
      <p:sp>
        <p:nvSpPr>
          <p:cNvPr id="3" name="Rectangle"/>
          <p:cNvSpPr/>
          <p:nvPr/>
        </p:nvSpPr>
        <p:spPr>
          <a:xfrm>
            <a:off x="700088" y="-1"/>
            <a:ext cx="3882563" cy="6858001"/>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984686" y="193138"/>
            <a:ext cx="1313365" cy="1341813"/>
          </a:xfrm>
          <a:prstGeom prst="rect">
            <a:avLst/>
          </a:prstGeom>
        </p:spPr>
      </p:pic>
      <p:sp>
        <p:nvSpPr>
          <p:cNvPr id="9" name="Text Placeholder 8"/>
          <p:cNvSpPr>
            <a:spLocks noGrp="1"/>
          </p:cNvSpPr>
          <p:nvPr>
            <p:ph type="body" sz="quarter" idx="10" hasCustomPrompt="1"/>
          </p:nvPr>
        </p:nvSpPr>
        <p:spPr>
          <a:xfrm>
            <a:off x="1001878" y="2091965"/>
            <a:ext cx="3278981" cy="4567514"/>
          </a:xfrm>
        </p:spPr>
        <p:txBody>
          <a:bodyPr wrap="square">
            <a:normAutofit/>
          </a:bodyPr>
          <a:lstStyle>
            <a:lvl1pPr marL="0" indent="0" algn="r">
              <a:lnSpc>
                <a:spcPct val="100000"/>
              </a:lnSpc>
              <a:spcBef>
                <a:spcPts val="0"/>
              </a:spcBef>
              <a:buNone/>
              <a:defRPr sz="2400" b="1" cap="none" baseline="0"/>
            </a:lvl1pPr>
          </a:lstStyle>
          <a:p>
            <a:r>
              <a:rPr lang="en-US" sz="1800" dirty="0" smtClean="0"/>
              <a:t>Important point, approximately one or two sentences. </a:t>
            </a:r>
            <a:endParaRPr lang="en-US" sz="1800" dirty="0"/>
          </a:p>
        </p:txBody>
      </p:sp>
      <p:sp>
        <p:nvSpPr>
          <p:cNvPr id="14" name="Text Placeholder 11"/>
          <p:cNvSpPr>
            <a:spLocks noGrp="1"/>
          </p:cNvSpPr>
          <p:nvPr>
            <p:ph type="body" sz="quarter" idx="12"/>
          </p:nvPr>
        </p:nvSpPr>
        <p:spPr>
          <a:xfrm>
            <a:off x="4987132" y="2091965"/>
            <a:ext cx="6364288" cy="4567514"/>
          </a:xfrm>
        </p:spPr>
        <p:txBody>
          <a:bodyPr>
            <a:normAutofit/>
          </a:bodyPr>
          <a:lstStyle>
            <a:lvl1pPr marL="0" indent="0">
              <a:lnSpc>
                <a:spcPct val="100000"/>
              </a:lnSpc>
              <a:buNone/>
              <a:defRPr sz="1200"/>
            </a:lvl1pPr>
            <a:lvl2pPr marL="373063" indent="-144463">
              <a:lnSpc>
                <a:spcPct val="100000"/>
              </a:lnSpc>
              <a:defRPr sz="1200"/>
            </a:lvl2pPr>
            <a:lvl3pPr marL="571500" indent="-114300">
              <a:lnSpc>
                <a:spcPct val="100000"/>
              </a:lnSpc>
              <a:defRPr sz="900"/>
            </a:lvl3pPr>
            <a:lvl4pPr marL="800100" indent="-114300">
              <a:lnSpc>
                <a:spcPct val="100000"/>
              </a:lnSpc>
              <a:defRPr sz="800"/>
            </a:lvl4pPr>
            <a:lvl5pPr marL="1028700" indent="-114300">
              <a:lnSpc>
                <a:spcPct val="100000"/>
              </a:lnSpc>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3944507"/>
      </p:ext>
    </p:extLst>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ig Picture TypeA">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12192000" cy="6858000"/>
          </a:xfrm>
        </p:spPr>
        <p:txBody>
          <a:bodyPr/>
          <a:lstStyle/>
          <a:p>
            <a:r>
              <a:rPr lang="en-US" smtClean="0"/>
              <a:t>Click icon to add picture</a:t>
            </a:r>
            <a:endParaRPr lang="en-US"/>
          </a:p>
        </p:txBody>
      </p:sp>
      <p:sp>
        <p:nvSpPr>
          <p:cNvPr id="3" name="Rectangle"/>
          <p:cNvSpPr/>
          <p:nvPr/>
        </p:nvSpPr>
        <p:spPr>
          <a:xfrm>
            <a:off x="700088" y="-1"/>
            <a:ext cx="3882563" cy="6858001"/>
          </a:xfrm>
          <a:prstGeom prst="rect">
            <a:avLst/>
          </a:prstGeom>
          <a:solidFill>
            <a:srgbClr val="FFD966">
              <a:alpha val="77000"/>
            </a:srgbClr>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984686" y="193138"/>
            <a:ext cx="1313365" cy="1341813"/>
          </a:xfrm>
          <a:prstGeom prst="rect">
            <a:avLst/>
          </a:prstGeom>
        </p:spPr>
      </p:pic>
      <p:sp>
        <p:nvSpPr>
          <p:cNvPr id="9" name="Text Placeholder 8"/>
          <p:cNvSpPr>
            <a:spLocks noGrp="1"/>
          </p:cNvSpPr>
          <p:nvPr>
            <p:ph type="body" sz="quarter" idx="10" hasCustomPrompt="1"/>
          </p:nvPr>
        </p:nvSpPr>
        <p:spPr>
          <a:xfrm>
            <a:off x="1001878" y="2091965"/>
            <a:ext cx="3278981" cy="4567514"/>
          </a:xfrm>
        </p:spPr>
        <p:txBody>
          <a:bodyPr wrap="square">
            <a:normAutofit/>
          </a:bodyPr>
          <a:lstStyle>
            <a:lvl1pPr marL="0" indent="0" algn="r">
              <a:lnSpc>
                <a:spcPct val="100000"/>
              </a:lnSpc>
              <a:spcBef>
                <a:spcPts val="0"/>
              </a:spcBef>
              <a:buNone/>
              <a:defRPr sz="2400" b="1" cap="all" baseline="0"/>
            </a:lvl1pPr>
          </a:lstStyle>
          <a:p>
            <a:r>
              <a:rPr lang="en-US" sz="1800" dirty="0" smtClean="0"/>
              <a:t>Important point, approximately one or two sentences. </a:t>
            </a:r>
            <a:endParaRPr lang="en-US" sz="1800" dirty="0"/>
          </a:p>
        </p:txBody>
      </p:sp>
    </p:spTree>
    <p:extLst>
      <p:ext uri="{BB962C8B-B14F-4D97-AF65-F5344CB8AC3E}">
        <p14:creationId xmlns:p14="http://schemas.microsoft.com/office/powerpoint/2010/main" val="2893216178"/>
      </p:ext>
    </p:extLst>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Picture TypeB">
    <p:spTree>
      <p:nvGrpSpPr>
        <p:cNvPr id="1" name=""/>
        <p:cNvGrpSpPr/>
        <p:nvPr/>
      </p:nvGrpSpPr>
      <p:grpSpPr>
        <a:xfrm>
          <a:off x="0" y="0"/>
          <a:ext cx="0" cy="0"/>
          <a:chOff x="0" y="0"/>
          <a:chExt cx="0" cy="0"/>
        </a:xfrm>
      </p:grpSpPr>
      <p:sp>
        <p:nvSpPr>
          <p:cNvPr id="8" name="Freeform: Shape 13"/>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914400" hangingPunct="1"/>
            <a:endParaRPr lang="en-US" sz="1800" kern="1200">
              <a:solidFill>
                <a:prstClr val="white"/>
              </a:solidFill>
            </a:endParaRPr>
          </a:p>
        </p:txBody>
      </p:sp>
      <p:sp>
        <p:nvSpPr>
          <p:cNvPr id="10" name="Freeform: Shape 15"/>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914400" hangingPunct="1"/>
            <a:endParaRPr lang="en-US" sz="1800" kern="1200">
              <a:solidFill>
                <a:prstClr val="white"/>
              </a:solidFill>
            </a:endParaRPr>
          </a:p>
        </p:txBody>
      </p:sp>
      <p:sp>
        <p:nvSpPr>
          <p:cNvPr id="13" name="Rectangle"/>
          <p:cNvSpPr/>
          <p:nvPr/>
        </p:nvSpPr>
        <p:spPr>
          <a:xfrm>
            <a:off x="378357" y="2420727"/>
            <a:ext cx="3504135"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455081" y="193999"/>
            <a:ext cx="1313365" cy="1341813"/>
          </a:xfrm>
          <a:prstGeom prst="rect">
            <a:avLst/>
          </a:prstGeom>
        </p:spPr>
      </p:pic>
      <p:sp>
        <p:nvSpPr>
          <p:cNvPr id="15" name="Title 1"/>
          <p:cNvSpPr>
            <a:spLocks noGrp="1"/>
          </p:cNvSpPr>
          <p:nvPr>
            <p:ph type="title" hasCustomPrompt="1"/>
          </p:nvPr>
        </p:nvSpPr>
        <p:spPr>
          <a:xfrm>
            <a:off x="378357" y="194000"/>
            <a:ext cx="4697690" cy="2182762"/>
          </a:xfrm>
        </p:spPr>
        <p:txBody>
          <a:bodyPr anchor="b">
            <a:normAutofit/>
          </a:bodyPr>
          <a:lstStyle>
            <a:lvl1pPr algn="l">
              <a:defRPr sz="2500" b="1" cap="all" baseline="0"/>
            </a:lvl1pPr>
          </a:lstStyle>
          <a:p>
            <a:r>
              <a:rPr lang="en-US" dirty="0" smtClean="0"/>
              <a:t>One Picture Slide</a:t>
            </a:r>
            <a:endParaRPr lang="en-US" dirty="0"/>
          </a:p>
        </p:txBody>
      </p:sp>
      <p:sp>
        <p:nvSpPr>
          <p:cNvPr id="16" name="Text Placeholder 11"/>
          <p:cNvSpPr>
            <a:spLocks noGrp="1"/>
          </p:cNvSpPr>
          <p:nvPr>
            <p:ph type="body" sz="quarter" idx="10"/>
          </p:nvPr>
        </p:nvSpPr>
        <p:spPr>
          <a:xfrm>
            <a:off x="378357" y="2616734"/>
            <a:ext cx="4522788" cy="4001294"/>
          </a:xfrm>
        </p:spPr>
        <p:txBody>
          <a:bodyPr>
            <a:normAutofit/>
          </a:bodyPr>
          <a:lstStyle>
            <a:lvl1pPr>
              <a:defRPr sz="1200"/>
            </a:lvl1pPr>
            <a:lvl2pPr marL="373063" indent="-144463">
              <a:defRPr sz="1200"/>
            </a:lvl2pPr>
            <a:lvl3pPr marL="571500" indent="-114300">
              <a:defRPr sz="900"/>
            </a:lvl3pPr>
            <a:lvl4pPr marL="800100" indent="-114300">
              <a:defRPr sz="800"/>
            </a:lvl4pPr>
            <a:lvl5pPr marL="1028700" indent="-114300">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8477054"/>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mall Content Slide">
    <p:bg>
      <p:bgPr>
        <a:solidFill>
          <a:srgbClr val="F3F3F3"/>
        </a:solidFill>
        <a:effectLst/>
      </p:bgPr>
    </p:bg>
    <p:spTree>
      <p:nvGrpSpPr>
        <p:cNvPr id="1" name=""/>
        <p:cNvGrpSpPr/>
        <p:nvPr/>
      </p:nvGrpSpPr>
      <p:grpSpPr>
        <a:xfrm>
          <a:off x="0" y="0"/>
          <a:ext cx="0" cy="0"/>
          <a:chOff x="0" y="0"/>
          <a:chExt cx="0" cy="0"/>
        </a:xfrm>
      </p:grpSpPr>
      <p:sp>
        <p:nvSpPr>
          <p:cNvPr id="7" name="Rectangle"/>
          <p:cNvSpPr/>
          <p:nvPr/>
        </p:nvSpPr>
        <p:spPr>
          <a:xfrm>
            <a:off x="1077126" y="0"/>
            <a:ext cx="4182021" cy="6858000"/>
          </a:xfrm>
          <a:prstGeom prst="rect">
            <a:avLst/>
          </a:prstGeom>
          <a:solidFill>
            <a:schemeClr val="bg1">
              <a:alpha val="80000"/>
            </a:schemeClr>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sp>
        <p:nvSpPr>
          <p:cNvPr id="8" name="Rectangle"/>
          <p:cNvSpPr/>
          <p:nvPr/>
        </p:nvSpPr>
        <p:spPr>
          <a:xfrm>
            <a:off x="1508759" y="2249424"/>
            <a:ext cx="3547872"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sp>
        <p:nvSpPr>
          <p:cNvPr id="9" name="Text Placeholder 8"/>
          <p:cNvSpPr>
            <a:spLocks noGrp="1"/>
          </p:cNvSpPr>
          <p:nvPr>
            <p:ph type="body" sz="quarter" idx="10" hasCustomPrompt="1"/>
          </p:nvPr>
        </p:nvSpPr>
        <p:spPr>
          <a:xfrm>
            <a:off x="1434729" y="1152144"/>
            <a:ext cx="3547872" cy="1035341"/>
          </a:xfrm>
        </p:spPr>
        <p:txBody>
          <a:bodyPr wrap="square" anchor="b" anchorCtr="0">
            <a:normAutofit/>
          </a:bodyPr>
          <a:lstStyle>
            <a:lvl1pPr marL="0" indent="0" algn="l">
              <a:lnSpc>
                <a:spcPct val="100000"/>
              </a:lnSpc>
              <a:spcBef>
                <a:spcPts val="0"/>
              </a:spcBef>
              <a:buNone/>
              <a:defRPr sz="2500" b="1" cap="all" baseline="0"/>
            </a:lvl1pPr>
          </a:lstStyle>
          <a:p>
            <a:r>
              <a:rPr lang="en-US" sz="1800" dirty="0" smtClean="0"/>
              <a:t>Small Volume of Content</a:t>
            </a:r>
            <a:endParaRPr lang="en-US" sz="1800" dirty="0"/>
          </a:p>
        </p:txBody>
      </p:sp>
      <p:sp>
        <p:nvSpPr>
          <p:cNvPr id="14" name="Text Placeholder 11"/>
          <p:cNvSpPr>
            <a:spLocks noGrp="1"/>
          </p:cNvSpPr>
          <p:nvPr>
            <p:ph type="body" sz="quarter" idx="12"/>
          </p:nvPr>
        </p:nvSpPr>
        <p:spPr>
          <a:xfrm>
            <a:off x="1434730" y="2450592"/>
            <a:ext cx="3504135" cy="4498041"/>
          </a:xfrm>
        </p:spPr>
        <p:txBody>
          <a:bodyPr>
            <a:normAutofit/>
          </a:bodyPr>
          <a:lstStyle>
            <a:lvl1pPr marL="0" indent="0">
              <a:lnSpc>
                <a:spcPct val="100000"/>
              </a:lnSpc>
              <a:spcBef>
                <a:spcPts val="0"/>
              </a:spcBef>
              <a:buNone/>
              <a:defRPr sz="1400" baseline="0"/>
            </a:lvl1pPr>
            <a:lvl2pPr marL="373063" indent="-144463">
              <a:lnSpc>
                <a:spcPct val="100000"/>
              </a:lnSpc>
              <a:defRPr sz="1200"/>
            </a:lvl2pPr>
            <a:lvl3pPr marL="571500" indent="-114300">
              <a:lnSpc>
                <a:spcPct val="100000"/>
              </a:lnSpc>
              <a:defRPr sz="900"/>
            </a:lvl3pPr>
            <a:lvl4pPr marL="800100" indent="-114300">
              <a:lnSpc>
                <a:spcPct val="100000"/>
              </a:lnSpc>
              <a:defRPr sz="800"/>
            </a:lvl4pPr>
            <a:lvl5pPr marL="1028700" indent="-114300">
              <a:lnSpc>
                <a:spcPct val="100000"/>
              </a:lnSpc>
              <a:defRPr sz="800"/>
            </a:lvl5pPr>
          </a:lstStyle>
          <a:p>
            <a:pPr lvl="0"/>
            <a:endParaRPr lang="en-US"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spTree>
    <p:extLst>
      <p:ext uri="{BB962C8B-B14F-4D97-AF65-F5344CB8AC3E}">
        <p14:creationId xmlns:p14="http://schemas.microsoft.com/office/powerpoint/2010/main" val="5968520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oals and Outcomes">
    <p:spTree>
      <p:nvGrpSpPr>
        <p:cNvPr id="1" name=""/>
        <p:cNvGrpSpPr/>
        <p:nvPr/>
      </p:nvGrpSpPr>
      <p:grpSpPr>
        <a:xfrm>
          <a:off x="0" y="0"/>
          <a:ext cx="0" cy="0"/>
          <a:chOff x="0" y="0"/>
          <a:chExt cx="0" cy="0"/>
        </a:xfrm>
      </p:grpSpPr>
      <p:sp>
        <p:nvSpPr>
          <p:cNvPr id="2" name="Title 1"/>
          <p:cNvSpPr>
            <a:spLocks noGrp="1"/>
          </p:cNvSpPr>
          <p:nvPr>
            <p:ph type="title"/>
          </p:nvPr>
        </p:nvSpPr>
        <p:spPr>
          <a:xfrm>
            <a:off x="838200" y="52893"/>
            <a:ext cx="10515600" cy="1325563"/>
          </a:xfrm>
        </p:spPr>
        <p:txBody>
          <a:bodyPr>
            <a:normAutofit/>
          </a:bodyPr>
          <a:lstStyle>
            <a:lvl1pPr>
              <a:defRPr kumimoji="0" lang="en-US" sz="1250" b="1" i="0" u="none" strike="noStrike" cap="all" spc="0" normalizeH="0" baseline="0" dirty="0">
                <a:ln>
                  <a:noFill/>
                </a:ln>
                <a:solidFill>
                  <a:srgbClr val="000000"/>
                </a:solidFill>
                <a:effectLst/>
                <a:uFillTx/>
                <a:latin typeface="Helvetica"/>
                <a:ea typeface="Helvetica"/>
                <a:cs typeface="Helvetica"/>
                <a:sym typeface="Helvetica"/>
              </a:defRPr>
            </a:lvl1pPr>
          </a:lstStyle>
          <a:p>
            <a:r>
              <a:rPr lang="en-US" dirty="0" smtClean="0"/>
              <a:t>Click to edit Master title style</a:t>
            </a:r>
            <a:endParaRPr lang="en-US" dirty="0"/>
          </a:p>
        </p:txBody>
      </p:sp>
      <p:sp>
        <p:nvSpPr>
          <p:cNvPr id="5" name="The Picture slide"/>
          <p:cNvSpPr txBox="1"/>
          <p:nvPr/>
        </p:nvSpPr>
        <p:spPr>
          <a:xfrm>
            <a:off x="6727413" y="1829163"/>
            <a:ext cx="1304844"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t">
            <a:spAutoFit/>
          </a:bodyPr>
          <a:lstStyle>
            <a:lvl1pPr>
              <a:defRPr b="1">
                <a:latin typeface="Helvetica"/>
                <a:ea typeface="Helvetica"/>
                <a:cs typeface="Helvetica"/>
                <a:sym typeface="Helvetica"/>
              </a:defRPr>
            </a:lvl1pPr>
          </a:lstStyle>
          <a:p>
            <a:pPr algn="l"/>
            <a:r>
              <a:rPr lang="en-US" sz="2000" dirty="0" smtClean="0">
                <a:solidFill>
                  <a:schemeClr val="tx1">
                    <a:lumMod val="50000"/>
                    <a:lumOff val="50000"/>
                  </a:schemeClr>
                </a:solidFill>
              </a:rPr>
              <a:t>Outcomes</a:t>
            </a:r>
            <a:endParaRPr sz="2000" dirty="0">
              <a:solidFill>
                <a:schemeClr val="tx1">
                  <a:lumMod val="50000"/>
                  <a:lumOff val="50000"/>
                </a:schemeClr>
              </a:solidFill>
            </a:endParaRPr>
          </a:p>
        </p:txBody>
      </p:sp>
      <p:sp>
        <p:nvSpPr>
          <p:cNvPr id="7" name="The Picture slide"/>
          <p:cNvSpPr txBox="1"/>
          <p:nvPr/>
        </p:nvSpPr>
        <p:spPr>
          <a:xfrm>
            <a:off x="876055" y="1829163"/>
            <a:ext cx="763029"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t">
            <a:spAutoFit/>
          </a:bodyPr>
          <a:lstStyle>
            <a:lvl1pPr>
              <a:defRPr b="1">
                <a:latin typeface="Helvetica"/>
                <a:ea typeface="Helvetica"/>
                <a:cs typeface="Helvetica"/>
                <a:sym typeface="Helvetica"/>
              </a:defRPr>
            </a:lvl1pPr>
          </a:lstStyle>
          <a:p>
            <a:pPr algn="l"/>
            <a:r>
              <a:rPr lang="en-US" sz="2000" dirty="0" smtClean="0">
                <a:solidFill>
                  <a:schemeClr val="tx1">
                    <a:lumMod val="50000"/>
                    <a:lumOff val="50000"/>
                  </a:schemeClr>
                </a:solidFill>
              </a:rPr>
              <a:t>Goals</a:t>
            </a:r>
            <a:endParaRPr sz="2000" dirty="0">
              <a:solidFill>
                <a:schemeClr val="tx1">
                  <a:lumMod val="50000"/>
                  <a:lumOff val="50000"/>
                </a:schemeClr>
              </a:solidFill>
            </a:endParaRPr>
          </a:p>
        </p:txBody>
      </p:sp>
      <p:sp>
        <p:nvSpPr>
          <p:cNvPr id="8" name="Rectangle"/>
          <p:cNvSpPr/>
          <p:nvPr/>
        </p:nvSpPr>
        <p:spPr>
          <a:xfrm>
            <a:off x="876054" y="2221992"/>
            <a:ext cx="4719092"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sp>
        <p:nvSpPr>
          <p:cNvPr id="9" name="Rectangle"/>
          <p:cNvSpPr/>
          <p:nvPr/>
        </p:nvSpPr>
        <p:spPr>
          <a:xfrm>
            <a:off x="6727412" y="2224269"/>
            <a:ext cx="4719092"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0878637" y="5516189"/>
            <a:ext cx="1313365" cy="1341813"/>
          </a:xfrm>
          <a:prstGeom prst="rect">
            <a:avLst/>
          </a:prstGeom>
        </p:spPr>
      </p:pic>
      <p:sp>
        <p:nvSpPr>
          <p:cNvPr id="11" name="Text Placeholder 11"/>
          <p:cNvSpPr>
            <a:spLocks noGrp="1"/>
          </p:cNvSpPr>
          <p:nvPr>
            <p:ph type="body" sz="quarter" idx="10"/>
          </p:nvPr>
        </p:nvSpPr>
        <p:spPr>
          <a:xfrm>
            <a:off x="822960" y="2383269"/>
            <a:ext cx="4719092" cy="4474731"/>
          </a:xfrm>
        </p:spPr>
        <p:txBody>
          <a:bodyPr>
            <a:normAutofit/>
          </a:bodyPr>
          <a:lstStyle>
            <a:lvl1pPr>
              <a:lnSpc>
                <a:spcPct val="100000"/>
              </a:lnSpc>
              <a:spcBef>
                <a:spcPts val="0"/>
              </a:spcBef>
              <a:defRPr sz="1400" baseline="0"/>
            </a:lvl1pPr>
            <a:lvl2pPr marL="373063" indent="-144463">
              <a:defRPr sz="1200"/>
            </a:lvl2pPr>
            <a:lvl3pPr marL="571500" indent="-114300">
              <a:defRPr sz="900"/>
            </a:lvl3pPr>
            <a:lvl4pPr marL="800100" indent="-114300">
              <a:defRPr sz="800"/>
            </a:lvl4pPr>
            <a:lvl5pPr marL="1028700" indent="-114300">
              <a:defRPr sz="800"/>
            </a:lvl5pPr>
          </a:lstStyle>
          <a:p>
            <a:pPr lvl="0"/>
            <a:endParaRPr lang="en-US" dirty="0"/>
          </a:p>
        </p:txBody>
      </p:sp>
      <p:sp>
        <p:nvSpPr>
          <p:cNvPr id="12" name="Text Placeholder 11"/>
          <p:cNvSpPr>
            <a:spLocks noGrp="1"/>
          </p:cNvSpPr>
          <p:nvPr>
            <p:ph type="body" sz="quarter" idx="11"/>
          </p:nvPr>
        </p:nvSpPr>
        <p:spPr>
          <a:xfrm>
            <a:off x="6675120" y="2383269"/>
            <a:ext cx="4719092" cy="4474731"/>
          </a:xfrm>
        </p:spPr>
        <p:txBody>
          <a:bodyPr>
            <a:normAutofit/>
          </a:bodyPr>
          <a:lstStyle>
            <a:lvl1pPr>
              <a:lnSpc>
                <a:spcPct val="100000"/>
              </a:lnSpc>
              <a:spcBef>
                <a:spcPts val="0"/>
              </a:spcBef>
              <a:defRPr sz="1400" baseline="0"/>
            </a:lvl1pPr>
            <a:lvl2pPr marL="373063" indent="-144463">
              <a:defRPr sz="1200"/>
            </a:lvl2pPr>
            <a:lvl3pPr marL="571500" indent="-114300">
              <a:defRPr sz="900"/>
            </a:lvl3pPr>
            <a:lvl4pPr marL="800100" indent="-114300">
              <a:defRPr sz="800"/>
            </a:lvl4pPr>
            <a:lvl5pPr marL="1028700" indent="-114300">
              <a:defRPr sz="800"/>
            </a:lvl5pPr>
          </a:lstStyle>
          <a:p>
            <a:pPr lvl="0"/>
            <a:endParaRPr lang="en-US" dirty="0"/>
          </a:p>
        </p:txBody>
      </p:sp>
    </p:spTree>
    <p:extLst>
      <p:ext uri="{BB962C8B-B14F-4D97-AF65-F5344CB8AC3E}">
        <p14:creationId xmlns:p14="http://schemas.microsoft.com/office/powerpoint/2010/main" val="226416327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21451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07292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1520" y="5303520"/>
            <a:ext cx="10515600" cy="693738"/>
          </a:xfrm>
        </p:spPr>
        <p:txBody>
          <a:bodyPr/>
          <a:lstStyle/>
          <a:p>
            <a:pPr algn="ctr">
              <a:lnSpc>
                <a:spcPct val="100000"/>
              </a:lnSpc>
              <a:spcBef>
                <a:spcPts val="0"/>
              </a:spcBef>
            </a:pPr>
            <a:r>
              <a:rPr lang="en-US" sz="4000" dirty="0" smtClean="0"/>
              <a:t>Working </a:t>
            </a:r>
            <a:r>
              <a:rPr lang="en-US" sz="4000" dirty="0"/>
              <a:t>with </a:t>
            </a:r>
            <a:r>
              <a:rPr lang="en-US" sz="4000" dirty="0" smtClean="0"/>
              <a:t>Landscapes:</a:t>
            </a:r>
          </a:p>
          <a:p>
            <a:pPr algn="ctr">
              <a:lnSpc>
                <a:spcPct val="100000"/>
              </a:lnSpc>
              <a:spcBef>
                <a:spcPts val="0"/>
              </a:spcBef>
            </a:pPr>
            <a:r>
              <a:rPr lang="en-US" sz="4000" dirty="0" smtClean="0"/>
              <a:t>Landscape </a:t>
            </a:r>
            <a:r>
              <a:rPr lang="en-US" sz="4000" dirty="0"/>
              <a:t>and Foliage Tools</a:t>
            </a:r>
          </a:p>
        </p:txBody>
      </p:sp>
      <p:sp>
        <p:nvSpPr>
          <p:cNvPr id="3" name="Text Placeholder 2"/>
          <p:cNvSpPr>
            <a:spLocks noGrp="1"/>
          </p:cNvSpPr>
          <p:nvPr>
            <p:ph type="body" sz="quarter" idx="11"/>
          </p:nvPr>
        </p:nvSpPr>
        <p:spPr>
          <a:xfrm>
            <a:off x="731520" y="3383280"/>
            <a:ext cx="10515600" cy="1875380"/>
          </a:xfrm>
        </p:spPr>
        <p:txBody>
          <a:bodyPr/>
          <a:lstStyle/>
          <a:p>
            <a:r>
              <a:rPr lang="en-US" smtClean="0"/>
              <a:t>hour </a:t>
            </a:r>
            <a:r>
              <a:rPr lang="en-US" dirty="0" smtClean="0"/>
              <a:t>8</a:t>
            </a:r>
            <a:endParaRPr lang="en-US" dirty="0"/>
          </a:p>
        </p:txBody>
      </p:sp>
    </p:spTree>
    <p:extLst>
      <p:ext uri="{BB962C8B-B14F-4D97-AF65-F5344CB8AC3E}">
        <p14:creationId xmlns:p14="http://schemas.microsoft.com/office/powerpoint/2010/main" val="900935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Landscapes:</a:t>
            </a:r>
            <a:br>
              <a:rPr lang="en-US" dirty="0" smtClean="0"/>
            </a:br>
            <a:r>
              <a:rPr lang="en-US" dirty="0" smtClean="0"/>
              <a:t>Level of Detail</a:t>
            </a:r>
            <a:endParaRPr lang="en-US" dirty="0"/>
          </a:p>
        </p:txBody>
      </p:sp>
      <p:sp>
        <p:nvSpPr>
          <p:cNvPr id="4" name="Text Placeholder 3"/>
          <p:cNvSpPr>
            <a:spLocks noGrp="1"/>
          </p:cNvSpPr>
          <p:nvPr>
            <p:ph type="body" sz="quarter" idx="10"/>
          </p:nvPr>
        </p:nvSpPr>
        <p:spPr/>
        <p:txBody>
          <a:bodyPr/>
          <a:lstStyle/>
          <a:p>
            <a:r>
              <a:rPr lang="en-US" dirty="0"/>
              <a:t>The LOD (level of detail) settings can be modified to enable the Landscape to render quickly and efficiently. These Landscape controls relate to how much information is displayed on screen at once.</a:t>
            </a:r>
          </a:p>
          <a:p>
            <a:r>
              <a:rPr lang="en-US" dirty="0"/>
              <a:t> </a:t>
            </a:r>
          </a:p>
          <a:p>
            <a:r>
              <a:rPr lang="en-US" dirty="0"/>
              <a:t>A larger Section Size setting means there is less to render within the component or section, which is less processor intensive.</a:t>
            </a:r>
          </a:p>
          <a:p>
            <a:r>
              <a:rPr lang="en-US" dirty="0"/>
              <a:t> </a:t>
            </a:r>
          </a:p>
          <a:p>
            <a:r>
              <a:rPr lang="en-US" dirty="0"/>
              <a:t>The higher the Sections Per Component setting, the better UE4 is able to divide and decide at what quality to render each section</a:t>
            </a:r>
            <a:r>
              <a:rPr lang="en-US" dirty="0" smtClean="0">
                <a:cs typeface="Calibri" panose="020F0502020204030204" pitchFamily="34" charset="0"/>
              </a:rPr>
              <a:t>.</a:t>
            </a:r>
            <a:endParaRPr lang="en-US" dirty="0">
              <a:cs typeface="Calibri" panose="020F0502020204030204" pitchFamily="34" charset="0"/>
            </a:endParaRPr>
          </a:p>
        </p:txBody>
      </p:sp>
      <p:pic>
        <p:nvPicPr>
          <p:cNvPr id="7" name="Content Placeholder 6">
            <a:extLst>
              <a:ext uri="{FF2B5EF4-FFF2-40B4-BE49-F238E27FC236}">
                <a16:creationId xmlns:a16="http://schemas.microsoft.com/office/drawing/2014/main" xmlns="" id="{F227CD39-B5D6-4803-8109-14E7620AAC78}"/>
              </a:ext>
            </a:extLst>
          </p:cNvPr>
          <p:cNvPicPr>
            <a:picLocks noGrp="1" noChangeAspect="1"/>
          </p:cNvPicPr>
          <p:nvPr>
            <p:ph idx="1"/>
          </p:nvPr>
        </p:nvPicPr>
        <p:blipFill rotWithShape="1">
          <a:blip r:embed="rId2"/>
          <a:srcRect t="59659" b="22667"/>
          <a:stretch/>
        </p:blipFill>
        <p:spPr>
          <a:xfrm>
            <a:off x="6064250" y="2565133"/>
            <a:ext cx="6127750" cy="1727733"/>
          </a:xfrm>
          <a:prstGeom prst="rect">
            <a:avLst/>
          </a:prstGeom>
        </p:spPr>
      </p:pic>
    </p:spTree>
    <p:extLst>
      <p:ext uri="{BB962C8B-B14F-4D97-AF65-F5344CB8AC3E}">
        <p14:creationId xmlns:p14="http://schemas.microsoft.com/office/powerpoint/2010/main" val="30954173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Landscapes:</a:t>
            </a:r>
            <a:br>
              <a:rPr lang="en-US" dirty="0" smtClean="0"/>
            </a:br>
            <a:r>
              <a:rPr lang="en-US" dirty="0" smtClean="0"/>
              <a:t>Level of Detail</a:t>
            </a:r>
            <a:endParaRPr lang="en-US" dirty="0"/>
          </a:p>
        </p:txBody>
      </p:sp>
      <p:sp>
        <p:nvSpPr>
          <p:cNvPr id="4" name="Text Placeholder 3"/>
          <p:cNvSpPr>
            <a:spLocks noGrp="1"/>
          </p:cNvSpPr>
          <p:nvPr>
            <p:ph type="body" sz="quarter" idx="10"/>
          </p:nvPr>
        </p:nvSpPr>
        <p:spPr/>
        <p:txBody>
          <a:bodyPr/>
          <a:lstStyle/>
          <a:p>
            <a:r>
              <a:rPr lang="en-US" dirty="0"/>
              <a:t>You can also change the settings for the density and size of each Landscape tile used to make up the larger Landscape whole. By default, each subdivided Landscape section or plane has a density of 1 vertex per meter. In the vertical, or </a:t>
            </a:r>
            <a:r>
              <a:rPr lang="en-US" i="1" dirty="0"/>
              <a:t>z</a:t>
            </a:r>
            <a:r>
              <a:rPr lang="en-US" dirty="0"/>
              <a:t>, scale, which is by default set to 100, the height range is 256 meters up or down.</a:t>
            </a:r>
          </a:p>
          <a:p>
            <a:r>
              <a:rPr lang="en-US" dirty="0"/>
              <a:t> </a:t>
            </a:r>
          </a:p>
          <a:p>
            <a:r>
              <a:rPr lang="en-US" dirty="0"/>
              <a:t>These are important measurements to know when manipulating and controlling the density and size of these panels for a new Landscape. If you know these measurements, you can control the number of vertices on the entire Landscape by using the resolution settings and the number of overall Landscape segments along with components settings. By combining these settings, you can balance the resolution or density of vertices per Landscape section</a:t>
            </a:r>
            <a:r>
              <a:rPr lang="en-US" dirty="0" smtClean="0">
                <a:cs typeface="Calibri" panose="020F0502020204030204" pitchFamily="34" charset="0"/>
              </a:rPr>
              <a:t>.</a:t>
            </a:r>
            <a:endParaRPr lang="en-US" dirty="0">
              <a:cs typeface="Calibri" panose="020F0502020204030204" pitchFamily="34" charset="0"/>
            </a:endParaRPr>
          </a:p>
        </p:txBody>
      </p:sp>
      <p:pic>
        <p:nvPicPr>
          <p:cNvPr id="7" name="Content Placeholder 6">
            <a:extLst>
              <a:ext uri="{FF2B5EF4-FFF2-40B4-BE49-F238E27FC236}">
                <a16:creationId xmlns:a16="http://schemas.microsoft.com/office/drawing/2014/main" xmlns="" id="{F227CD39-B5D6-4803-8109-14E7620AAC78}"/>
              </a:ext>
            </a:extLst>
          </p:cNvPr>
          <p:cNvPicPr>
            <a:picLocks noGrp="1" noChangeAspect="1"/>
          </p:cNvPicPr>
          <p:nvPr>
            <p:ph idx="1"/>
          </p:nvPr>
        </p:nvPicPr>
        <p:blipFill rotWithShape="1">
          <a:blip r:embed="rId2"/>
          <a:srcRect t="59659" b="22667"/>
          <a:stretch/>
        </p:blipFill>
        <p:spPr>
          <a:xfrm>
            <a:off x="6064250" y="2565133"/>
            <a:ext cx="6127750" cy="1727733"/>
          </a:xfrm>
          <a:prstGeom prst="rect">
            <a:avLst/>
          </a:prstGeom>
        </p:spPr>
      </p:pic>
    </p:spTree>
    <p:extLst>
      <p:ext uri="{BB962C8B-B14F-4D97-AF65-F5344CB8AC3E}">
        <p14:creationId xmlns:p14="http://schemas.microsoft.com/office/powerpoint/2010/main" val="183873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Landscapes</a:t>
            </a:r>
            <a:endParaRPr lang="en-US" dirty="0"/>
          </a:p>
        </p:txBody>
      </p:sp>
      <p:sp>
        <p:nvSpPr>
          <p:cNvPr id="4" name="Text Placeholder 3"/>
          <p:cNvSpPr>
            <a:spLocks noGrp="1"/>
          </p:cNvSpPr>
          <p:nvPr>
            <p:ph type="body" sz="quarter" idx="10"/>
          </p:nvPr>
        </p:nvSpPr>
        <p:spPr/>
        <p:txBody>
          <a:bodyPr/>
          <a:lstStyle/>
          <a:p>
            <a:r>
              <a:rPr lang="en-US" dirty="0"/>
              <a:t>The final two options for creating a new Landscape are the </a:t>
            </a:r>
            <a:r>
              <a:rPr lang="en-US" b="1" dirty="0"/>
              <a:t>Fill World </a:t>
            </a:r>
            <a:r>
              <a:rPr lang="en-US" dirty="0"/>
              <a:t>and </a:t>
            </a:r>
            <a:r>
              <a:rPr lang="en-US" b="1" dirty="0"/>
              <a:t>Create</a:t>
            </a:r>
            <a:r>
              <a:rPr lang="en-US" dirty="0"/>
              <a:t> buttons at the bottom of the Landscape </a:t>
            </a:r>
            <a:r>
              <a:rPr lang="en-US" dirty="0" smtClean="0"/>
              <a:t>panel.</a:t>
            </a:r>
          </a:p>
          <a:p>
            <a:endParaRPr lang="en-US" dirty="0">
              <a:cs typeface="Calibri" panose="020F0502020204030204" pitchFamily="34" charset="0"/>
            </a:endParaRPr>
          </a:p>
          <a:p>
            <a:pPr marL="228600" indent="-228600">
              <a:spcAft>
                <a:spcPts val="600"/>
              </a:spcAft>
              <a:buFont typeface="Arial" panose="020B0604020202020204" pitchFamily="34" charset="0"/>
              <a:buChar char="•"/>
            </a:pPr>
            <a:r>
              <a:rPr lang="en-US" dirty="0"/>
              <a:t>The </a:t>
            </a:r>
            <a:r>
              <a:rPr lang="en-US" b="1" dirty="0"/>
              <a:t>Fill World </a:t>
            </a:r>
            <a:r>
              <a:rPr lang="en-US" dirty="0"/>
              <a:t>button creates a Landscape that is the size of the entire game space that is currently available</a:t>
            </a:r>
            <a:r>
              <a:rPr lang="en-US" dirty="0" smtClean="0">
                <a:cs typeface="Calibri" panose="020F0502020204030204" pitchFamily="34" charset="0"/>
              </a:rPr>
              <a:t>.</a:t>
            </a:r>
          </a:p>
          <a:p>
            <a:pPr marL="228600" indent="-228600">
              <a:buFont typeface="Arial" panose="020B0604020202020204" pitchFamily="34" charset="0"/>
              <a:buChar char="•"/>
            </a:pPr>
            <a:r>
              <a:rPr lang="en-US" dirty="0"/>
              <a:t>The </a:t>
            </a:r>
            <a:r>
              <a:rPr lang="en-US" b="1" dirty="0"/>
              <a:t>Create</a:t>
            </a:r>
            <a:r>
              <a:rPr lang="en-US" dirty="0"/>
              <a:t> button simply confirms the settings that are currently in place and uses them to create a new Landscape</a:t>
            </a:r>
            <a:r>
              <a:rPr lang="en-US" dirty="0" smtClean="0">
                <a:cs typeface="Calibri" panose="020F0502020204030204" pitchFamily="34" charset="0"/>
              </a:rPr>
              <a:t>.</a:t>
            </a:r>
            <a:endParaRPr lang="en-US" dirty="0">
              <a:cs typeface="Calibri" panose="020F0502020204030204" pitchFamily="34" charset="0"/>
            </a:endParaRPr>
          </a:p>
        </p:txBody>
      </p:sp>
      <p:pic>
        <p:nvPicPr>
          <p:cNvPr id="6" name="Content Placeholder 5">
            <a:extLst>
              <a:ext uri="{FF2B5EF4-FFF2-40B4-BE49-F238E27FC236}">
                <a16:creationId xmlns:a16="http://schemas.microsoft.com/office/drawing/2014/main" xmlns="" id="{F227CD39-B5D6-4803-8109-14E7620AAC78}"/>
              </a:ext>
            </a:extLst>
          </p:cNvPr>
          <p:cNvPicPr>
            <a:picLocks noGrp="1" noChangeAspect="1"/>
          </p:cNvPicPr>
          <p:nvPr>
            <p:ph idx="1"/>
          </p:nvPr>
        </p:nvPicPr>
        <p:blipFill rotWithShape="1">
          <a:blip r:embed="rId2"/>
          <a:srcRect t="76836" b="17792"/>
          <a:stretch/>
        </p:blipFill>
        <p:spPr>
          <a:xfrm>
            <a:off x="6064250" y="3166429"/>
            <a:ext cx="6127750" cy="525142"/>
          </a:xfrm>
          <a:prstGeom prst="rect">
            <a:avLst/>
          </a:prstGeom>
        </p:spPr>
      </p:pic>
    </p:spTree>
    <p:extLst>
      <p:ext uri="{BB962C8B-B14F-4D97-AF65-F5344CB8AC3E}">
        <p14:creationId xmlns:p14="http://schemas.microsoft.com/office/powerpoint/2010/main" val="3471776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CREATING Landscapes</a:t>
            </a:r>
            <a:endParaRPr lang="en-US" dirty="0"/>
          </a:p>
        </p:txBody>
      </p:sp>
      <p:sp>
        <p:nvSpPr>
          <p:cNvPr id="3" name="Text Placeholder 2"/>
          <p:cNvSpPr>
            <a:spLocks noGrp="1"/>
          </p:cNvSpPr>
          <p:nvPr>
            <p:ph type="body" sz="quarter" idx="12"/>
          </p:nvPr>
        </p:nvSpPr>
        <p:spPr/>
        <p:txBody>
          <a:bodyPr/>
          <a:lstStyle/>
          <a:p>
            <a:r>
              <a:rPr lang="en-US" dirty="0"/>
              <a:t>To ensure a good frame rate, Section Size should be the most monitored setting in the Landscape panel. Increasing the Section Size setting too much will cause major drops in frame rate and Editor usability because of the processing power required.</a:t>
            </a:r>
          </a:p>
          <a:p>
            <a:r>
              <a:rPr lang="en-US" dirty="0"/>
              <a:t> </a:t>
            </a:r>
          </a:p>
          <a:p>
            <a:r>
              <a:rPr lang="en-US" dirty="0"/>
              <a:t>There is a delicate balance between ensuring a high frame rate and a desirable quality of Landscape resolution. Experimentation is key here, as there is no easy answer about the optimal numbers for a project</a:t>
            </a:r>
            <a:r>
              <a:rPr lang="en-US" dirty="0" smtClean="0"/>
              <a:t>.</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1728474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Creating Landscapes</a:t>
            </a:r>
            <a:endParaRPr lang="en-US" dirty="0"/>
          </a:p>
        </p:txBody>
      </p:sp>
      <p:pic>
        <p:nvPicPr>
          <p:cNvPr id="5" name="Content Placeholder 4">
            <a:extLst>
              <a:ext uri="{FF2B5EF4-FFF2-40B4-BE49-F238E27FC236}">
                <a16:creationId xmlns:a16="http://schemas.microsoft.com/office/drawing/2014/main" xmlns="" id="{F227CD39-B5D6-4803-8109-14E7620AAC78}"/>
              </a:ext>
            </a:extLst>
          </p:cNvPr>
          <p:cNvPicPr>
            <a:picLocks noGrp="1" noChangeAspect="1"/>
          </p:cNvPicPr>
          <p:nvPr>
            <p:ph idx="1"/>
          </p:nvPr>
        </p:nvPicPr>
        <p:blipFill>
          <a:blip r:embed="rId2"/>
          <a:stretch>
            <a:fillRect/>
          </a:stretch>
        </p:blipFill>
        <p:spPr>
          <a:xfrm>
            <a:off x="6064250" y="1050849"/>
            <a:ext cx="6127750" cy="4756301"/>
          </a:xfrm>
        </p:spPr>
      </p:pic>
      <p:sp>
        <p:nvSpPr>
          <p:cNvPr id="4" name="Text Placeholder 3"/>
          <p:cNvSpPr>
            <a:spLocks noGrp="1"/>
          </p:cNvSpPr>
          <p:nvPr>
            <p:ph type="body" sz="quarter" idx="10"/>
          </p:nvPr>
        </p:nvSpPr>
        <p:spPr/>
        <p:txBody>
          <a:bodyPr/>
          <a:lstStyle/>
          <a:p>
            <a:r>
              <a:rPr lang="en-US" dirty="0"/>
              <a:t>Once you create a Landscape Actor, new options are presented under the Manage tab. These options allow you to select sections of the Landscape and add or remove new sections or modify existing ones</a:t>
            </a:r>
            <a:r>
              <a:rPr lang="en-US" dirty="0" smtClean="0"/>
              <a:t>.</a:t>
            </a:r>
          </a:p>
          <a:p>
            <a:endParaRPr lang="en-US" dirty="0"/>
          </a:p>
        </p:txBody>
      </p:sp>
    </p:spTree>
    <p:extLst>
      <p:ext uri="{BB962C8B-B14F-4D97-AF65-F5344CB8AC3E}">
        <p14:creationId xmlns:p14="http://schemas.microsoft.com/office/powerpoint/2010/main" val="2869096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Sculpt Tab</a:t>
            </a:r>
          </a:p>
        </p:txBody>
      </p:sp>
      <p:sp>
        <p:nvSpPr>
          <p:cNvPr id="4" name="Text Placeholder 3"/>
          <p:cNvSpPr>
            <a:spLocks noGrp="1"/>
          </p:cNvSpPr>
          <p:nvPr>
            <p:ph type="body" sz="quarter" idx="10"/>
          </p:nvPr>
        </p:nvSpPr>
        <p:spPr/>
        <p:txBody>
          <a:bodyPr/>
          <a:lstStyle/>
          <a:p>
            <a:r>
              <a:rPr lang="en-US" dirty="0"/>
              <a:t>With a Landscape Actor created, the Sculpt and Paint tabs become available.</a:t>
            </a:r>
          </a:p>
          <a:p>
            <a:r>
              <a:rPr lang="en-US" dirty="0"/>
              <a:t> </a:t>
            </a:r>
          </a:p>
          <a:p>
            <a:r>
              <a:rPr lang="en-US" dirty="0"/>
              <a:t>The Sculpt tab has tools for deforming the surface of the Landscape. There are different brushes and properties for editing brush sizes and shapes</a:t>
            </a:r>
            <a:r>
              <a:rPr lang="en-US" dirty="0" smtClean="0"/>
              <a:t>. </a:t>
            </a:r>
            <a:endParaRPr lang="en-US" dirty="0"/>
          </a:p>
          <a:p>
            <a:endParaRPr lang="en-US" dirty="0"/>
          </a:p>
        </p:txBody>
      </p:sp>
      <p:pic>
        <p:nvPicPr>
          <p:cNvPr id="5" name="Content Placeholder 4">
            <a:extLst>
              <a:ext uri="{FF2B5EF4-FFF2-40B4-BE49-F238E27FC236}">
                <a16:creationId xmlns:a16="http://schemas.microsoft.com/office/drawing/2014/main" xmlns="" id="{F227CD39-B5D6-4803-8109-14E7620AAC78}"/>
              </a:ext>
            </a:extLst>
          </p:cNvPr>
          <p:cNvPicPr>
            <a:picLocks noGrp="1" noChangeAspect="1"/>
          </p:cNvPicPr>
          <p:nvPr>
            <p:ph idx="1"/>
          </p:nvPr>
        </p:nvPicPr>
        <p:blipFill>
          <a:blip r:embed="rId2"/>
          <a:stretch>
            <a:fillRect/>
          </a:stretch>
        </p:blipFill>
        <p:spPr>
          <a:xfrm>
            <a:off x="6541871" y="0"/>
            <a:ext cx="5172507" cy="6858000"/>
          </a:xfrm>
          <a:prstGeom prst="rect">
            <a:avLst/>
          </a:prstGeom>
        </p:spPr>
      </p:pic>
    </p:spTree>
    <p:extLst>
      <p:ext uri="{BB962C8B-B14F-4D97-AF65-F5344CB8AC3E}">
        <p14:creationId xmlns:p14="http://schemas.microsoft.com/office/powerpoint/2010/main" val="2726509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Sculpt tab:</a:t>
            </a:r>
            <a:br>
              <a:rPr lang="en-US" dirty="0" smtClean="0"/>
            </a:br>
            <a:r>
              <a:rPr lang="en-US" dirty="0" smtClean="0"/>
              <a:t>Tool Menu</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68018653"/>
              </p:ext>
            </p:extLst>
          </p:nvPr>
        </p:nvGraphicFramePr>
        <p:xfrm>
          <a:off x="6064250" y="0"/>
          <a:ext cx="6127750" cy="6858000"/>
        </p:xfrm>
        <a:graphic>
          <a:graphicData uri="http://schemas.openxmlformats.org/drawingml/2006/table">
            <a:tbl>
              <a:tblPr firstRow="1" bandRow="1">
                <a:tableStyleId>{7DF18680-E054-41AD-8BC1-D1AEF772440D}</a:tableStyleId>
              </a:tblPr>
              <a:tblGrid>
                <a:gridCol w="1815306"/>
                <a:gridCol w="4312444"/>
              </a:tblGrid>
              <a:tr h="617305">
                <a:tc>
                  <a:txBody>
                    <a:bodyPr/>
                    <a:lstStyle/>
                    <a:p>
                      <a:pPr algn="l"/>
                      <a:r>
                        <a:rPr lang="en-US" sz="1400" u="none" strike="noStrike" cap="none" baseline="0" dirty="0">
                          <a:latin typeface="+mn-lt"/>
                          <a:sym typeface="Arial"/>
                        </a:rPr>
                        <a:t>Tool</a:t>
                      </a:r>
                      <a:endParaRPr lang="en-US" sz="1400" baseline="0" dirty="0">
                        <a:latin typeface="+mn-lt"/>
                        <a:cs typeface="Calibri" panose="020F0502020204030204" pitchFamily="34" charset="0"/>
                      </a:endParaRPr>
                    </a:p>
                  </a:txBody>
                  <a:tcPr anchor="ctr"/>
                </a:tc>
                <a:tc>
                  <a:txBody>
                    <a:bodyPr/>
                    <a:lstStyle/>
                    <a:p>
                      <a:pPr algn="l"/>
                      <a:r>
                        <a:rPr lang="en-US" sz="1400" u="none" strike="noStrike" cap="none" baseline="0" dirty="0">
                          <a:latin typeface="+mn-lt"/>
                          <a:sym typeface="Arial"/>
                        </a:rPr>
                        <a:t>Description</a:t>
                      </a:r>
                      <a:endParaRPr lang="en-US" sz="1400" baseline="0" dirty="0">
                        <a:latin typeface="+mn-lt"/>
                        <a:cs typeface="Calibri" panose="020F0502020204030204" pitchFamily="34" charset="0"/>
                      </a:endParaRPr>
                    </a:p>
                  </a:txBody>
                  <a:tcPr anchor="ctr"/>
                </a:tc>
              </a:tr>
              <a:tr h="1248139">
                <a:tc>
                  <a:txBody>
                    <a:bodyPr/>
                    <a:lstStyle/>
                    <a:p>
                      <a:pPr algn="l"/>
                      <a:r>
                        <a:rPr lang="en-US" sz="1400" b="0" u="none" strike="noStrike" cap="none" baseline="0" dirty="0">
                          <a:latin typeface="+mn-lt"/>
                          <a:sym typeface="Arial"/>
                        </a:rPr>
                        <a:t>Sculpt</a:t>
                      </a:r>
                      <a:endParaRPr lang="en-US" sz="1400" b="0" baseline="0" dirty="0">
                        <a:latin typeface="+mn-lt"/>
                        <a:cs typeface="Calibri" panose="020F0502020204030204" pitchFamily="34" charset="0"/>
                      </a:endParaRPr>
                    </a:p>
                  </a:txBody>
                  <a:tcPr anchor="ctr"/>
                </a:tc>
                <a:tc>
                  <a:txBody>
                    <a:bodyPr/>
                    <a:lstStyle/>
                    <a:p>
                      <a:pPr algn="l"/>
                      <a:r>
                        <a:rPr lang="en-US" sz="1400" u="none" strike="noStrike" cap="none" baseline="0" dirty="0">
                          <a:latin typeface="+mn-lt"/>
                          <a:sym typeface="Arial"/>
                        </a:rPr>
                        <a:t>This tool sculpts up or down into the </a:t>
                      </a:r>
                      <a:r>
                        <a:rPr lang="en-US" sz="1400" u="none" strike="noStrike" cap="none" baseline="0" dirty="0" smtClean="0">
                          <a:latin typeface="+mn-lt"/>
                          <a:sym typeface="Arial"/>
                        </a:rPr>
                        <a:t>Landscape </a:t>
                      </a:r>
                      <a:r>
                        <a:rPr lang="en-US" sz="1400" u="none" strike="noStrike" cap="none" baseline="0" dirty="0">
                          <a:latin typeface="+mn-lt"/>
                          <a:sym typeface="Arial"/>
                        </a:rPr>
                        <a:t>mesh.</a:t>
                      </a:r>
                      <a:endParaRPr lang="en-US" sz="1400" b="0" baseline="0" dirty="0">
                        <a:latin typeface="+mn-lt"/>
                        <a:cs typeface="Calibri" panose="020F0502020204030204" pitchFamily="34" charset="0"/>
                      </a:endParaRPr>
                    </a:p>
                  </a:txBody>
                  <a:tcPr anchor="ctr"/>
                </a:tc>
              </a:tr>
              <a:tr h="1248139">
                <a:tc>
                  <a:txBody>
                    <a:bodyPr/>
                    <a:lstStyle/>
                    <a:p>
                      <a:pPr algn="l"/>
                      <a:r>
                        <a:rPr lang="en-US" sz="1400" b="0" u="none" strike="noStrike" cap="none" baseline="0" dirty="0">
                          <a:latin typeface="+mn-lt"/>
                          <a:sym typeface="Arial"/>
                        </a:rPr>
                        <a:t>Smooth</a:t>
                      </a:r>
                      <a:endParaRPr lang="en-US" sz="1400" b="0" baseline="0" dirty="0">
                        <a:latin typeface="+mn-lt"/>
                        <a:cs typeface="Calibri" panose="020F0502020204030204" pitchFamily="34" charset="0"/>
                      </a:endParaRPr>
                    </a:p>
                  </a:txBody>
                  <a:tcPr anchor="ctr"/>
                </a:tc>
                <a:tc>
                  <a:txBody>
                    <a:bodyPr/>
                    <a:lstStyle/>
                    <a:p>
                      <a:pPr algn="l"/>
                      <a:r>
                        <a:rPr lang="en-US" sz="1400" u="none" strike="noStrike" cap="none" baseline="0" dirty="0">
                          <a:latin typeface="+mn-lt"/>
                          <a:sym typeface="Arial"/>
                        </a:rPr>
                        <a:t>This tool brushes smoothness or lessens the variation difference between </a:t>
                      </a:r>
                      <a:r>
                        <a:rPr lang="en-US" sz="1400" u="none" strike="noStrike" cap="none" baseline="0" dirty="0" smtClean="0">
                          <a:latin typeface="+mn-lt"/>
                          <a:sym typeface="Arial"/>
                        </a:rPr>
                        <a:t>areas being </a:t>
                      </a:r>
                      <a:r>
                        <a:rPr lang="en-US" sz="1400" u="none" strike="noStrike" cap="none" baseline="0" dirty="0">
                          <a:latin typeface="+mn-lt"/>
                          <a:sym typeface="Arial"/>
                        </a:rPr>
                        <a:t>influenced by the Sculpt tool.</a:t>
                      </a:r>
                      <a:endParaRPr lang="en-US" sz="1400" b="0" baseline="0" dirty="0">
                        <a:latin typeface="+mn-lt"/>
                        <a:cs typeface="Calibri" panose="020F0502020204030204" pitchFamily="34" charset="0"/>
                      </a:endParaRPr>
                    </a:p>
                  </a:txBody>
                  <a:tcPr anchor="ctr"/>
                </a:tc>
              </a:tr>
              <a:tr h="1248139">
                <a:tc>
                  <a:txBody>
                    <a:bodyPr/>
                    <a:lstStyle/>
                    <a:p>
                      <a:pPr algn="l"/>
                      <a:r>
                        <a:rPr lang="en-US" sz="1400" b="0" u="none" strike="noStrike" cap="none" baseline="0" dirty="0">
                          <a:latin typeface="+mn-lt"/>
                          <a:sym typeface="Arial"/>
                        </a:rPr>
                        <a:t>Flatten</a:t>
                      </a:r>
                      <a:endParaRPr lang="en-US" sz="1400" b="0" baseline="0" dirty="0">
                        <a:latin typeface="+mn-lt"/>
                        <a:cs typeface="Calibri" panose="020F0502020204030204" pitchFamily="34" charset="0"/>
                      </a:endParaRPr>
                    </a:p>
                  </a:txBody>
                  <a:tcPr anchor="ctr"/>
                </a:tc>
                <a:tc>
                  <a:txBody>
                    <a:bodyPr/>
                    <a:lstStyle/>
                    <a:p>
                      <a:pPr algn="l"/>
                      <a:r>
                        <a:rPr lang="en-US" sz="1400" u="none" strike="noStrike" cap="none" baseline="0" dirty="0">
                          <a:latin typeface="+mn-lt"/>
                          <a:sym typeface="Arial"/>
                        </a:rPr>
                        <a:t>This tool flattens the </a:t>
                      </a:r>
                      <a:r>
                        <a:rPr lang="en-US" sz="1400" u="none" strike="noStrike" cap="none" baseline="0" dirty="0" smtClean="0">
                          <a:latin typeface="+mn-lt"/>
                          <a:sym typeface="Arial"/>
                        </a:rPr>
                        <a:t>Landscape </a:t>
                      </a:r>
                      <a:r>
                        <a:rPr lang="en-US" sz="1400" u="none" strike="noStrike" cap="none" baseline="0" dirty="0">
                          <a:latin typeface="+mn-lt"/>
                          <a:sym typeface="Arial"/>
                        </a:rPr>
                        <a:t>to the height specified when you first click </a:t>
                      </a:r>
                      <a:r>
                        <a:rPr lang="en-US" sz="1400" u="none" strike="noStrike" cap="none" baseline="0" dirty="0" smtClean="0">
                          <a:latin typeface="+mn-lt"/>
                          <a:sym typeface="Arial"/>
                        </a:rPr>
                        <a:t>the Landscape </a:t>
                      </a:r>
                      <a:r>
                        <a:rPr lang="en-US" sz="1400" u="none" strike="noStrike" cap="none" baseline="0" dirty="0">
                          <a:latin typeface="+mn-lt"/>
                          <a:sym typeface="Arial"/>
                        </a:rPr>
                        <a:t>with the Flatten tool activated. It moves the </a:t>
                      </a:r>
                      <a:r>
                        <a:rPr lang="en-US" sz="1400" u="none" strike="noStrike" cap="none" baseline="0" dirty="0" smtClean="0">
                          <a:latin typeface="+mn-lt"/>
                          <a:sym typeface="Arial"/>
                        </a:rPr>
                        <a:t>Landscape </a:t>
                      </a:r>
                      <a:r>
                        <a:rPr lang="en-US" sz="1400" u="none" strike="noStrike" cap="none" baseline="0" dirty="0">
                          <a:latin typeface="+mn-lt"/>
                          <a:sym typeface="Arial"/>
                        </a:rPr>
                        <a:t>terrain up or down, depending on the height value selected.</a:t>
                      </a:r>
                      <a:endParaRPr lang="en-US" sz="1400" b="0" baseline="0" dirty="0">
                        <a:latin typeface="+mn-lt"/>
                        <a:cs typeface="Calibri" panose="020F0502020204030204" pitchFamily="34" charset="0"/>
                      </a:endParaRPr>
                    </a:p>
                  </a:txBody>
                  <a:tcPr anchor="ctr"/>
                </a:tc>
              </a:tr>
              <a:tr h="1248139">
                <a:tc>
                  <a:txBody>
                    <a:bodyPr/>
                    <a:lstStyle/>
                    <a:p>
                      <a:pPr algn="l"/>
                      <a:r>
                        <a:rPr lang="en-US" sz="1400" b="0" u="none" strike="noStrike" cap="none" baseline="0" dirty="0">
                          <a:latin typeface="+mn-lt"/>
                          <a:sym typeface="Arial"/>
                        </a:rPr>
                        <a:t>Ramp</a:t>
                      </a:r>
                      <a:endParaRPr lang="en-US" sz="1400" b="0" baseline="0" dirty="0">
                        <a:latin typeface="+mn-lt"/>
                        <a:cs typeface="Calibri" panose="020F0502020204030204" pitchFamily="34" charset="0"/>
                      </a:endParaRPr>
                    </a:p>
                  </a:txBody>
                  <a:tcPr anchor="ctr"/>
                </a:tc>
                <a:tc>
                  <a:txBody>
                    <a:bodyPr/>
                    <a:lstStyle/>
                    <a:p>
                      <a:pPr algn="l"/>
                      <a:r>
                        <a:rPr lang="en-US" sz="1400" u="none" strike="noStrike" cap="none" baseline="0" dirty="0">
                          <a:latin typeface="+mn-lt"/>
                          <a:sym typeface="Arial"/>
                        </a:rPr>
                        <a:t>This tool connects two areas by ramping the </a:t>
                      </a:r>
                      <a:r>
                        <a:rPr lang="en-US" sz="1400" u="none" strike="noStrike" cap="none" baseline="0" dirty="0" smtClean="0">
                          <a:latin typeface="+mn-lt"/>
                          <a:sym typeface="Arial"/>
                        </a:rPr>
                        <a:t>Landscape </a:t>
                      </a:r>
                      <a:r>
                        <a:rPr lang="en-US" sz="1400" u="none" strike="noStrike" cap="none" baseline="0" dirty="0">
                          <a:latin typeface="+mn-lt"/>
                          <a:sym typeface="Arial"/>
                        </a:rPr>
                        <a:t>between the two with </a:t>
                      </a:r>
                      <a:r>
                        <a:rPr lang="en-US" sz="1400" u="none" strike="noStrike" cap="none" baseline="0" dirty="0" smtClean="0">
                          <a:latin typeface="+mn-lt"/>
                          <a:sym typeface="Arial"/>
                        </a:rPr>
                        <a:t>a constant </a:t>
                      </a:r>
                      <a:r>
                        <a:rPr lang="en-US" sz="1400" u="none" strike="noStrike" cap="none" baseline="0" dirty="0">
                          <a:latin typeface="+mn-lt"/>
                          <a:sym typeface="Arial"/>
                        </a:rPr>
                        <a:t>change in grade between points.</a:t>
                      </a:r>
                      <a:endParaRPr lang="en-US" sz="1400" b="0" baseline="0" dirty="0">
                        <a:latin typeface="+mn-lt"/>
                        <a:cs typeface="Calibri" panose="020F0502020204030204" pitchFamily="34" charset="0"/>
                      </a:endParaRPr>
                    </a:p>
                  </a:txBody>
                  <a:tcPr anchor="ctr"/>
                </a:tc>
              </a:tr>
              <a:tr h="1248139">
                <a:tc>
                  <a:txBody>
                    <a:bodyPr/>
                    <a:lstStyle/>
                    <a:p>
                      <a:pPr algn="l"/>
                      <a:r>
                        <a:rPr lang="en-US" sz="1400" b="0" u="none" strike="noStrike" cap="none" baseline="0" dirty="0">
                          <a:latin typeface="+mn-lt"/>
                          <a:sym typeface="Arial"/>
                        </a:rPr>
                        <a:t>Hydro Erosion and Erosion</a:t>
                      </a:r>
                      <a:endParaRPr lang="en-US" sz="1400" b="0" baseline="0" dirty="0">
                        <a:latin typeface="+mn-lt"/>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baseline="0" dirty="0">
                          <a:latin typeface="+mn-lt"/>
                          <a:sym typeface="Arial"/>
                        </a:rPr>
                        <a:t>This tool simulates general wear of the ground that happens in a world scenario to emulate this effect on the game space </a:t>
                      </a:r>
                      <a:r>
                        <a:rPr lang="en-US" sz="1400" u="none" strike="noStrike" cap="none" baseline="0" dirty="0" smtClean="0">
                          <a:latin typeface="+mn-lt"/>
                          <a:sym typeface="Arial"/>
                        </a:rPr>
                        <a:t>Landscape.</a:t>
                      </a:r>
                      <a:endParaRPr lang="en-US" sz="1400" b="0" baseline="0" dirty="0">
                        <a:latin typeface="+mn-lt"/>
                        <a:cs typeface="Calibri" panose="020F0502020204030204" pitchFamily="34" charset="0"/>
                      </a:endParaRPr>
                    </a:p>
                  </a:txBody>
                  <a:tcPr anchor="ctr"/>
                </a:tc>
              </a:tr>
            </a:tbl>
          </a:graphicData>
        </a:graphic>
      </p:graphicFrame>
      <p:sp>
        <p:nvSpPr>
          <p:cNvPr id="4" name="Text Placeholder 3"/>
          <p:cNvSpPr>
            <a:spLocks noGrp="1"/>
          </p:cNvSpPr>
          <p:nvPr>
            <p:ph type="body" sz="quarter" idx="10"/>
          </p:nvPr>
        </p:nvSpPr>
        <p:spPr/>
        <p:txBody>
          <a:bodyPr/>
          <a:lstStyle/>
          <a:p>
            <a:r>
              <a:rPr lang="en-US" dirty="0"/>
              <a:t>The table on the right shows some of the tools available in the Tool menu under the Sculpt tab</a:t>
            </a:r>
            <a:r>
              <a:rPr lang="en-US" dirty="0" smtClean="0"/>
              <a:t>.</a:t>
            </a:r>
            <a:endParaRPr lang="en-US" dirty="0"/>
          </a:p>
          <a:p>
            <a:endParaRPr lang="en-US" dirty="0"/>
          </a:p>
        </p:txBody>
      </p:sp>
    </p:spTree>
    <p:extLst>
      <p:ext uri="{BB962C8B-B14F-4D97-AF65-F5344CB8AC3E}">
        <p14:creationId xmlns:p14="http://schemas.microsoft.com/office/powerpoint/2010/main" val="2684578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Sculpt tab:</a:t>
            </a:r>
            <a:br>
              <a:rPr lang="en-US" dirty="0"/>
            </a:br>
            <a:r>
              <a:rPr lang="en-US" dirty="0"/>
              <a:t>Brush </a:t>
            </a:r>
            <a:r>
              <a:rPr lang="en-US" dirty="0" smtClean="0"/>
              <a:t>Menu</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24171358"/>
              </p:ext>
            </p:extLst>
          </p:nvPr>
        </p:nvGraphicFramePr>
        <p:xfrm>
          <a:off x="6064250" y="-1"/>
          <a:ext cx="6127750" cy="6858000"/>
        </p:xfrm>
        <a:graphic>
          <a:graphicData uri="http://schemas.openxmlformats.org/drawingml/2006/table">
            <a:tbl>
              <a:tblPr firstRow="1" bandRow="1">
                <a:tableStyleId>{7DF18680-E054-41AD-8BC1-D1AEF772440D}</a:tableStyleId>
              </a:tblPr>
              <a:tblGrid>
                <a:gridCol w="1815306"/>
                <a:gridCol w="4312444"/>
              </a:tblGrid>
              <a:tr h="787060">
                <a:tc>
                  <a:txBody>
                    <a:bodyPr/>
                    <a:lstStyle/>
                    <a:p>
                      <a:pPr algn="l"/>
                      <a:r>
                        <a:rPr lang="en-US" sz="1400" baseline="0" dirty="0">
                          <a:sym typeface="Arial"/>
                        </a:rPr>
                        <a:t>Tool</a:t>
                      </a:r>
                      <a:endParaRPr lang="en-US" sz="1400" baseline="0" dirty="0"/>
                    </a:p>
                  </a:txBody>
                  <a:tcPr anchor="ctr"/>
                </a:tc>
                <a:tc>
                  <a:txBody>
                    <a:bodyPr/>
                    <a:lstStyle/>
                    <a:p>
                      <a:pPr algn="l"/>
                      <a:r>
                        <a:rPr lang="en-US" sz="1400" baseline="0" dirty="0">
                          <a:sym typeface="Arial"/>
                        </a:rPr>
                        <a:t>Description</a:t>
                      </a:r>
                      <a:endParaRPr lang="en-US" sz="1400" baseline="0" dirty="0"/>
                    </a:p>
                  </a:txBody>
                  <a:tcPr anchor="ctr"/>
                </a:tc>
              </a:tr>
              <a:tr h="1517735">
                <a:tc>
                  <a:txBody>
                    <a:bodyPr/>
                    <a:lstStyle/>
                    <a:p>
                      <a:pPr algn="l"/>
                      <a:r>
                        <a:rPr lang="en-US" sz="1400" b="0" baseline="0" dirty="0">
                          <a:sym typeface="Arial"/>
                        </a:rPr>
                        <a:t>Circle</a:t>
                      </a:r>
                      <a:endParaRPr lang="en-US" sz="1400" b="0" baseline="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ym typeface="Arial"/>
                        </a:rPr>
                        <a:t>This is the most basic and default brush. It is a </a:t>
                      </a:r>
                      <a:r>
                        <a:rPr lang="en-US" sz="1400" baseline="0" dirty="0" smtClean="0">
                          <a:sym typeface="Arial"/>
                        </a:rPr>
                        <a:t>circular-shaped </a:t>
                      </a:r>
                      <a:r>
                        <a:rPr lang="en-US" sz="1400" baseline="0" dirty="0">
                          <a:sym typeface="Arial"/>
                        </a:rPr>
                        <a:t>brush.</a:t>
                      </a:r>
                      <a:endParaRPr lang="en-US" sz="1400" baseline="0" dirty="0"/>
                    </a:p>
                  </a:txBody>
                  <a:tcPr anchor="ctr"/>
                </a:tc>
              </a:tr>
              <a:tr h="1517735">
                <a:tc>
                  <a:txBody>
                    <a:bodyPr/>
                    <a:lstStyle/>
                    <a:p>
                      <a:pPr algn="l"/>
                      <a:r>
                        <a:rPr lang="en-US" sz="1400" b="0" baseline="0" dirty="0">
                          <a:sym typeface="Arial"/>
                        </a:rPr>
                        <a:t>Alpha</a:t>
                      </a:r>
                      <a:endParaRPr lang="en-US" sz="1400" b="0" baseline="0" dirty="0"/>
                    </a:p>
                  </a:txBody>
                  <a:tcPr anchor="ctr"/>
                </a:tc>
                <a:tc>
                  <a:txBody>
                    <a:bodyPr/>
                    <a:lstStyle/>
                    <a:p>
                      <a:r>
                        <a:rPr lang="en-US" sz="1400" baseline="0" dirty="0">
                          <a:sym typeface="Arial"/>
                        </a:rPr>
                        <a:t>This brush uses a specific </a:t>
                      </a:r>
                      <a:r>
                        <a:rPr lang="en-US" sz="1400" baseline="0" dirty="0" smtClean="0">
                          <a:sym typeface="Arial"/>
                        </a:rPr>
                        <a:t>Texture </a:t>
                      </a:r>
                      <a:r>
                        <a:rPr lang="en-US" sz="1400" baseline="0" dirty="0">
                          <a:sym typeface="Arial"/>
                        </a:rPr>
                        <a:t>as a mask influenced by a </a:t>
                      </a:r>
                      <a:r>
                        <a:rPr lang="en-US" sz="1400" baseline="0" dirty="0" smtClean="0">
                          <a:sym typeface="Arial"/>
                        </a:rPr>
                        <a:t>gray scale </a:t>
                      </a:r>
                      <a:r>
                        <a:rPr lang="en-US" sz="1400" baseline="0" dirty="0">
                          <a:sym typeface="Arial"/>
                        </a:rPr>
                        <a:t>similar to a height map.</a:t>
                      </a:r>
                      <a:endParaRPr lang="en-US" sz="1400" baseline="0" dirty="0"/>
                    </a:p>
                  </a:txBody>
                  <a:tcPr anchor="ctr"/>
                </a:tc>
              </a:tr>
              <a:tr h="1517735">
                <a:tc>
                  <a:txBody>
                    <a:bodyPr/>
                    <a:lstStyle/>
                    <a:p>
                      <a:pPr algn="l"/>
                      <a:r>
                        <a:rPr lang="en-US" sz="1400" b="0" baseline="0" dirty="0">
                          <a:sym typeface="Arial"/>
                        </a:rPr>
                        <a:t>Pattern</a:t>
                      </a:r>
                      <a:endParaRPr lang="en-US" sz="1400" b="0" baseline="0" dirty="0"/>
                    </a:p>
                  </a:txBody>
                  <a:tcPr anchor="ctr"/>
                </a:tc>
                <a:tc>
                  <a:txBody>
                    <a:bodyPr/>
                    <a:lstStyle/>
                    <a:p>
                      <a:r>
                        <a:rPr lang="en-US" sz="1400" baseline="0" dirty="0">
                          <a:sym typeface="Arial"/>
                        </a:rPr>
                        <a:t>This brush uses a repeating pattern across the whole of the </a:t>
                      </a:r>
                      <a:r>
                        <a:rPr lang="en-US" sz="1400" baseline="0" dirty="0" smtClean="0">
                          <a:sym typeface="Arial"/>
                        </a:rPr>
                        <a:t>Landscape, </a:t>
                      </a:r>
                      <a:r>
                        <a:rPr lang="en-US" sz="1400" baseline="0" dirty="0">
                          <a:sym typeface="Arial"/>
                        </a:rPr>
                        <a:t>which acts as a mask for sculpting.</a:t>
                      </a:r>
                      <a:endParaRPr lang="en-US" sz="1400" baseline="0" dirty="0"/>
                    </a:p>
                  </a:txBody>
                  <a:tcPr anchor="ctr"/>
                </a:tc>
              </a:tr>
              <a:tr h="1517735">
                <a:tc>
                  <a:txBody>
                    <a:bodyPr/>
                    <a:lstStyle/>
                    <a:p>
                      <a:pPr algn="l"/>
                      <a:r>
                        <a:rPr lang="en-US" sz="1400" b="0" baseline="0" dirty="0">
                          <a:sym typeface="Arial"/>
                        </a:rPr>
                        <a:t>Component</a:t>
                      </a:r>
                      <a:endParaRPr lang="en-US" sz="1400" b="0" baseline="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ym typeface="Arial"/>
                        </a:rPr>
                        <a:t>This brush affects whole component pieces of the area being sculpted.</a:t>
                      </a:r>
                      <a:endParaRPr lang="en-US" sz="1400" baseline="0" dirty="0"/>
                    </a:p>
                  </a:txBody>
                  <a:tcPr anchor="ctr"/>
                </a:tc>
              </a:tr>
            </a:tbl>
          </a:graphicData>
        </a:graphic>
      </p:graphicFrame>
      <p:sp>
        <p:nvSpPr>
          <p:cNvPr id="4" name="Text Placeholder 3"/>
          <p:cNvSpPr>
            <a:spLocks noGrp="1"/>
          </p:cNvSpPr>
          <p:nvPr>
            <p:ph type="body" sz="quarter" idx="10"/>
          </p:nvPr>
        </p:nvSpPr>
        <p:spPr/>
        <p:txBody>
          <a:bodyPr/>
          <a:lstStyle/>
          <a:p>
            <a:r>
              <a:rPr lang="en-US" dirty="0"/>
              <a:t>The Brush menu allows you to choose the overall shape of the tool being used on the Landscape</a:t>
            </a:r>
            <a:r>
              <a:rPr lang="en-US" dirty="0" smtClean="0"/>
              <a:t>.</a:t>
            </a:r>
          </a:p>
          <a:p>
            <a:endParaRPr lang="en-US" dirty="0"/>
          </a:p>
          <a:p>
            <a:r>
              <a:rPr lang="en-US" dirty="0"/>
              <a:t>There are four types of brushes</a:t>
            </a:r>
            <a:r>
              <a:rPr lang="en-US" dirty="0" smtClean="0"/>
              <a:t>.</a:t>
            </a:r>
            <a:endParaRPr lang="en-US" dirty="0"/>
          </a:p>
          <a:p>
            <a:endParaRPr lang="en-US" dirty="0"/>
          </a:p>
        </p:txBody>
      </p:sp>
    </p:spTree>
    <p:extLst>
      <p:ext uri="{BB962C8B-B14F-4D97-AF65-F5344CB8AC3E}">
        <p14:creationId xmlns:p14="http://schemas.microsoft.com/office/powerpoint/2010/main" val="3419663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Sculpt tab:</a:t>
            </a:r>
            <a:br>
              <a:rPr lang="en-US" dirty="0"/>
            </a:br>
            <a:r>
              <a:rPr lang="en-US" dirty="0"/>
              <a:t>Falloff </a:t>
            </a:r>
            <a:r>
              <a:rPr lang="en-US" dirty="0" smtClean="0"/>
              <a:t>Menu</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43447472"/>
              </p:ext>
            </p:extLst>
          </p:nvPr>
        </p:nvGraphicFramePr>
        <p:xfrm>
          <a:off x="6064250" y="-1"/>
          <a:ext cx="6127750" cy="6858000"/>
        </p:xfrm>
        <a:graphic>
          <a:graphicData uri="http://schemas.openxmlformats.org/drawingml/2006/table">
            <a:tbl>
              <a:tblPr firstRow="1" bandRow="1">
                <a:tableStyleId>{7DF18680-E054-41AD-8BC1-D1AEF772440D}</a:tableStyleId>
              </a:tblPr>
              <a:tblGrid>
                <a:gridCol w="1815306"/>
                <a:gridCol w="4312444"/>
              </a:tblGrid>
              <a:tr h="787060">
                <a:tc>
                  <a:txBody>
                    <a:bodyPr/>
                    <a:lstStyle/>
                    <a:p>
                      <a:pPr algn="l"/>
                      <a:r>
                        <a:rPr lang="en-US" sz="1400" baseline="0" dirty="0">
                          <a:sym typeface="Arial"/>
                        </a:rPr>
                        <a:t>Tool</a:t>
                      </a:r>
                      <a:endParaRPr lang="en-US" sz="1400" baseline="0" dirty="0"/>
                    </a:p>
                  </a:txBody>
                  <a:tcPr anchor="ctr"/>
                </a:tc>
                <a:tc>
                  <a:txBody>
                    <a:bodyPr/>
                    <a:lstStyle/>
                    <a:p>
                      <a:pPr algn="l"/>
                      <a:r>
                        <a:rPr lang="en-US" sz="1400" baseline="0" dirty="0">
                          <a:sym typeface="Arial"/>
                        </a:rPr>
                        <a:t>Description</a:t>
                      </a:r>
                      <a:endParaRPr lang="en-US" sz="1400" baseline="0" dirty="0"/>
                    </a:p>
                  </a:txBody>
                  <a:tcPr anchor="ctr"/>
                </a:tc>
              </a:tr>
              <a:tr h="1517735">
                <a:tc>
                  <a:txBody>
                    <a:bodyPr/>
                    <a:lstStyle/>
                    <a:p>
                      <a:pPr algn="l"/>
                      <a:r>
                        <a:rPr lang="en-US" sz="1400" b="0" baseline="0" dirty="0">
                          <a:sym typeface="Arial"/>
                        </a:rPr>
                        <a:t>Smooth</a:t>
                      </a:r>
                      <a:endParaRPr lang="en-US" sz="1400" b="0" baseline="0" dirty="0"/>
                    </a:p>
                  </a:txBody>
                  <a:tcPr anchor="ctr"/>
                </a:tc>
                <a:tc>
                  <a:txBody>
                    <a:bodyPr/>
                    <a:lstStyle/>
                    <a:p>
                      <a:r>
                        <a:rPr lang="en-US" sz="1400" baseline="0" dirty="0">
                          <a:sym typeface="Arial"/>
                        </a:rPr>
                        <a:t>This is the most commonly used type of falloff. It is a soft blend between the strong and weak parts of the brush.</a:t>
                      </a:r>
                      <a:endParaRPr lang="en-US" sz="1400" baseline="0" dirty="0"/>
                    </a:p>
                  </a:txBody>
                  <a:tcPr anchor="ctr"/>
                </a:tc>
              </a:tr>
              <a:tr h="1517735">
                <a:tc>
                  <a:txBody>
                    <a:bodyPr/>
                    <a:lstStyle/>
                    <a:p>
                      <a:pPr algn="l"/>
                      <a:r>
                        <a:rPr lang="en-US" sz="1400" b="0" baseline="0" dirty="0">
                          <a:sym typeface="Arial"/>
                        </a:rPr>
                        <a:t>Linear</a:t>
                      </a:r>
                      <a:endParaRPr lang="en-US" sz="1400" b="0" baseline="0" dirty="0"/>
                    </a:p>
                  </a:txBody>
                  <a:tcPr anchor="ctr"/>
                </a:tc>
                <a:tc>
                  <a:txBody>
                    <a:bodyPr/>
                    <a:lstStyle/>
                    <a:p>
                      <a:r>
                        <a:rPr lang="en-US" sz="1400" baseline="0" dirty="0">
                          <a:sym typeface="Arial"/>
                        </a:rPr>
                        <a:t>This is a direct constant falloff.</a:t>
                      </a:r>
                      <a:endParaRPr lang="en-US" sz="1400" baseline="0" dirty="0"/>
                    </a:p>
                  </a:txBody>
                  <a:tcPr anchor="ctr"/>
                </a:tc>
              </a:tr>
              <a:tr h="1517735">
                <a:tc>
                  <a:txBody>
                    <a:bodyPr/>
                    <a:lstStyle/>
                    <a:p>
                      <a:pPr algn="l"/>
                      <a:r>
                        <a:rPr lang="en-US" sz="1400" b="0" baseline="0" dirty="0">
                          <a:sym typeface="Arial"/>
                        </a:rPr>
                        <a:t>Spherical</a:t>
                      </a:r>
                      <a:endParaRPr lang="en-US" sz="1400" b="0" baseline="0" dirty="0"/>
                    </a:p>
                  </a:txBody>
                  <a:tcPr anchor="ctr"/>
                </a:tc>
                <a:tc>
                  <a:txBody>
                    <a:bodyPr/>
                    <a:lstStyle/>
                    <a:p>
                      <a:r>
                        <a:rPr lang="en-US" sz="1400" baseline="0" dirty="0">
                          <a:sym typeface="Arial"/>
                        </a:rPr>
                        <a:t>This is a weaker influenced falloff toward the center and increases to a stronger influence toward the edge end of the brush.</a:t>
                      </a:r>
                      <a:endParaRPr lang="en-US" sz="1400" baseline="0" dirty="0"/>
                    </a:p>
                  </a:txBody>
                  <a:tcPr anchor="ctr"/>
                </a:tc>
              </a:tr>
              <a:tr h="1517735">
                <a:tc>
                  <a:txBody>
                    <a:bodyPr/>
                    <a:lstStyle/>
                    <a:p>
                      <a:pPr algn="l"/>
                      <a:r>
                        <a:rPr lang="en-US" sz="1400" b="0" baseline="0" dirty="0">
                          <a:sym typeface="Arial"/>
                        </a:rPr>
                        <a:t>Tip</a:t>
                      </a:r>
                      <a:endParaRPr lang="en-US" sz="1400" b="0" baseline="0" dirty="0"/>
                    </a:p>
                  </a:txBody>
                  <a:tcPr anchor="ctr"/>
                </a:tc>
                <a:tc>
                  <a:txBody>
                    <a:bodyPr/>
                    <a:lstStyle/>
                    <a:p>
                      <a:r>
                        <a:rPr lang="en-US" sz="1400" baseline="0" dirty="0">
                          <a:sym typeface="Arial"/>
                        </a:rPr>
                        <a:t>This is a strong influence at the center with a quick falloff to a weaker falloff that slowly dissipates toward the edges.</a:t>
                      </a:r>
                      <a:endParaRPr lang="en-US" sz="1400" baseline="0" dirty="0"/>
                    </a:p>
                  </a:txBody>
                  <a:tcPr anchor="ctr"/>
                </a:tc>
              </a:tr>
            </a:tbl>
          </a:graphicData>
        </a:graphic>
      </p:graphicFrame>
      <p:sp>
        <p:nvSpPr>
          <p:cNvPr id="4" name="Text Placeholder 3"/>
          <p:cNvSpPr>
            <a:spLocks noGrp="1"/>
          </p:cNvSpPr>
          <p:nvPr>
            <p:ph type="body" sz="quarter" idx="10"/>
          </p:nvPr>
        </p:nvSpPr>
        <p:spPr/>
        <p:txBody>
          <a:bodyPr/>
          <a:lstStyle/>
          <a:p>
            <a:r>
              <a:rPr lang="en-US" dirty="0"/>
              <a:t>The Falloff menu allows you to control the strength of the brush’s influence on the Landscape being sculpted.</a:t>
            </a:r>
          </a:p>
          <a:p>
            <a:r>
              <a:rPr lang="en-US" dirty="0"/>
              <a:t> </a:t>
            </a:r>
          </a:p>
          <a:p>
            <a:r>
              <a:rPr lang="en-US" dirty="0"/>
              <a:t>There are four types of falloff</a:t>
            </a:r>
            <a:r>
              <a:rPr lang="en-US" dirty="0" smtClean="0"/>
              <a:t>.</a:t>
            </a:r>
            <a:endParaRPr lang="en-US" dirty="0"/>
          </a:p>
        </p:txBody>
      </p:sp>
    </p:spTree>
    <p:extLst>
      <p:ext uri="{BB962C8B-B14F-4D97-AF65-F5344CB8AC3E}">
        <p14:creationId xmlns:p14="http://schemas.microsoft.com/office/powerpoint/2010/main" val="3855186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Paint Tab</a:t>
            </a:r>
            <a:endParaRPr lang="en-US" dirty="0"/>
          </a:p>
        </p:txBody>
      </p:sp>
      <p:sp>
        <p:nvSpPr>
          <p:cNvPr id="4" name="Text Placeholder 3"/>
          <p:cNvSpPr>
            <a:spLocks noGrp="1"/>
          </p:cNvSpPr>
          <p:nvPr>
            <p:ph type="body" sz="quarter" idx="10"/>
          </p:nvPr>
        </p:nvSpPr>
        <p:spPr/>
        <p:txBody>
          <a:bodyPr/>
          <a:lstStyle/>
          <a:p>
            <a:r>
              <a:rPr lang="en-US" dirty="0"/>
              <a:t>You use the Paint tab of the Landscape panel to paint Material layers </a:t>
            </a:r>
            <a:r>
              <a:rPr lang="en-US" dirty="0" smtClean="0"/>
              <a:t>on a </a:t>
            </a:r>
            <a:r>
              <a:rPr lang="en-US" dirty="0"/>
              <a:t>Landscape Actor.</a:t>
            </a:r>
          </a:p>
          <a:p>
            <a:r>
              <a:rPr lang="en-US" dirty="0"/>
              <a:t> </a:t>
            </a:r>
          </a:p>
          <a:p>
            <a:r>
              <a:rPr lang="en-US" dirty="0"/>
              <a:t>This tab provides many of the same setups and tools as the Sculpt tab.</a:t>
            </a:r>
          </a:p>
          <a:p>
            <a:r>
              <a:rPr lang="en-US" dirty="0"/>
              <a:t> </a:t>
            </a:r>
          </a:p>
          <a:p>
            <a:r>
              <a:rPr lang="en-US" dirty="0"/>
              <a:t>There are three menus: Tool, Brush, and Falloff. Each of these sections uses the same rules and applications as for the Sculpt tab, but instead applies the rules to the painting of Materials through layers</a:t>
            </a:r>
            <a:r>
              <a:rPr lang="en-US" dirty="0" smtClean="0"/>
              <a:t>.</a:t>
            </a:r>
            <a:endParaRPr lang="en-US" dirty="0"/>
          </a:p>
          <a:p>
            <a:endParaRPr lang="en-US" dirty="0"/>
          </a:p>
        </p:txBody>
      </p:sp>
      <p:pic>
        <p:nvPicPr>
          <p:cNvPr id="5" name="Content Placeholder 4">
            <a:extLst>
              <a:ext uri="{FF2B5EF4-FFF2-40B4-BE49-F238E27FC236}">
                <a16:creationId xmlns:a16="http://schemas.microsoft.com/office/drawing/2014/main" xmlns="" id="{F227CD39-B5D6-4803-8109-14E7620AAC78}"/>
              </a:ext>
            </a:extLst>
          </p:cNvPr>
          <p:cNvPicPr>
            <a:picLocks noGrp="1" noChangeAspect="1"/>
          </p:cNvPicPr>
          <p:nvPr>
            <p:ph idx="1"/>
          </p:nvPr>
        </p:nvPicPr>
        <p:blipFill>
          <a:blip r:embed="rId2"/>
          <a:stretch>
            <a:fillRect/>
          </a:stretch>
        </p:blipFill>
        <p:spPr>
          <a:xfrm>
            <a:off x="6988793" y="0"/>
            <a:ext cx="4278663" cy="6858000"/>
          </a:xfrm>
          <a:prstGeom prst="rect">
            <a:avLst/>
          </a:prstGeom>
        </p:spPr>
      </p:pic>
    </p:spTree>
    <p:extLst>
      <p:ext uri="{BB962C8B-B14F-4D97-AF65-F5344CB8AC3E}">
        <p14:creationId xmlns:p14="http://schemas.microsoft.com/office/powerpoint/2010/main" val="3614565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34730" y="1152144"/>
            <a:ext cx="3504135" cy="1035341"/>
          </a:xfrm>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normAutofit/>
          </a:bodyPr>
          <a:lstStyle/>
          <a:p>
            <a:r>
              <a:rPr lang="en-US" dirty="0"/>
              <a:t>In this lecture, you will be introduced to working with the Landscape and </a:t>
            </a:r>
            <a:r>
              <a:rPr lang="en-US" dirty="0" smtClean="0"/>
              <a:t>Foliage </a:t>
            </a:r>
            <a:r>
              <a:rPr lang="en-US" dirty="0"/>
              <a:t>editing tools. Landscape tools are powerful and allow for large areas of world creation that can be edited per segment, which means you can quickly edit for game space expansion and tailor the game for efficient rendering</a:t>
            </a:r>
            <a:r>
              <a:rPr lang="en-US" dirty="0" smtClean="0"/>
              <a:t>.</a:t>
            </a:r>
            <a:endParaRPr lang="en-US" dirty="0"/>
          </a:p>
          <a:p>
            <a:endParaRPr lang="en-US" dirty="0"/>
          </a:p>
        </p:txBody>
      </p:sp>
    </p:spTree>
    <p:extLst>
      <p:ext uri="{BB962C8B-B14F-4D97-AF65-F5344CB8AC3E}">
        <p14:creationId xmlns:p14="http://schemas.microsoft.com/office/powerpoint/2010/main" val="29474285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Landscape Materials</a:t>
            </a:r>
            <a:endParaRPr lang="en-US" dirty="0"/>
          </a:p>
        </p:txBody>
      </p:sp>
      <p:sp>
        <p:nvSpPr>
          <p:cNvPr id="4" name="Text Placeholder 3"/>
          <p:cNvSpPr>
            <a:spLocks noGrp="1"/>
          </p:cNvSpPr>
          <p:nvPr>
            <p:ph type="body" sz="quarter" idx="10"/>
          </p:nvPr>
        </p:nvSpPr>
        <p:spPr/>
        <p:txBody>
          <a:bodyPr/>
          <a:lstStyle/>
          <a:p>
            <a:r>
              <a:rPr lang="en-US" dirty="0"/>
              <a:t>Landscape Materials are created the same way as other Materials, except that you need to use a </a:t>
            </a:r>
            <a:r>
              <a:rPr lang="en-US" dirty="0" err="1"/>
              <a:t>LandscapeLayerBlend</a:t>
            </a:r>
            <a:r>
              <a:rPr lang="en-US" dirty="0"/>
              <a:t> node. This node allows you to blend multiple Textures by assigning them to </a:t>
            </a:r>
            <a:r>
              <a:rPr lang="en-US" dirty="0" smtClean="0"/>
              <a:t>layers, </a:t>
            </a:r>
            <a:r>
              <a:rPr lang="en-US" dirty="0"/>
              <a:t>and </a:t>
            </a:r>
            <a:r>
              <a:rPr lang="en-US" dirty="0" smtClean="0"/>
              <a:t>it works </a:t>
            </a:r>
            <a:r>
              <a:rPr lang="en-US" dirty="0"/>
              <a:t>directly with the Landscape </a:t>
            </a:r>
            <a:r>
              <a:rPr lang="en-US" dirty="0" smtClean="0"/>
              <a:t>Paint </a:t>
            </a:r>
            <a:r>
              <a:rPr lang="en-US" dirty="0"/>
              <a:t>tools</a:t>
            </a:r>
            <a:r>
              <a:rPr lang="en-US" dirty="0" smtClean="0"/>
              <a:t>.</a:t>
            </a:r>
            <a:endParaRPr lang="en-US" dirty="0"/>
          </a:p>
        </p:txBody>
      </p:sp>
      <p:pic>
        <p:nvPicPr>
          <p:cNvPr id="6" name="Content Placeholder 5">
            <a:extLst>
              <a:ext uri="{FF2B5EF4-FFF2-40B4-BE49-F238E27FC236}">
                <a16:creationId xmlns:a16="http://schemas.microsoft.com/office/drawing/2014/main" xmlns="" id="{F227CD39-B5D6-4803-8109-14E7620AAC78}"/>
              </a:ext>
            </a:extLst>
          </p:cNvPr>
          <p:cNvPicPr>
            <a:picLocks noGrp="1" noChangeAspect="1"/>
          </p:cNvPicPr>
          <p:nvPr>
            <p:ph idx="1"/>
          </p:nvPr>
        </p:nvPicPr>
        <p:blipFill>
          <a:blip r:embed="rId2"/>
          <a:stretch>
            <a:fillRect/>
          </a:stretch>
        </p:blipFill>
        <p:spPr>
          <a:xfrm>
            <a:off x="6064250" y="1770456"/>
            <a:ext cx="6127750" cy="3317087"/>
          </a:xfrm>
          <a:prstGeom prst="rect">
            <a:avLst/>
          </a:prstGeom>
        </p:spPr>
      </p:pic>
    </p:spTree>
    <p:extLst>
      <p:ext uri="{BB962C8B-B14F-4D97-AF65-F5344CB8AC3E}">
        <p14:creationId xmlns:p14="http://schemas.microsoft.com/office/powerpoint/2010/main" val="34761691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Landscape Materials</a:t>
            </a:r>
            <a:endParaRPr lang="en-US" dirty="0"/>
          </a:p>
        </p:txBody>
      </p:sp>
      <p:sp>
        <p:nvSpPr>
          <p:cNvPr id="4" name="Text Placeholder 3"/>
          <p:cNvSpPr>
            <a:spLocks noGrp="1"/>
          </p:cNvSpPr>
          <p:nvPr>
            <p:ph type="body" sz="quarter" idx="10"/>
          </p:nvPr>
        </p:nvSpPr>
        <p:spPr/>
        <p:txBody>
          <a:bodyPr/>
          <a:lstStyle/>
          <a:p>
            <a:r>
              <a:rPr lang="en-US" dirty="0"/>
              <a:t>The </a:t>
            </a:r>
            <a:r>
              <a:rPr lang="en-US" dirty="0" err="1"/>
              <a:t>LandscapeLayerBlend</a:t>
            </a:r>
            <a:r>
              <a:rPr lang="en-US" dirty="0"/>
              <a:t> node can be added from the Palette panel on the right of the Material Editor. Once it </a:t>
            </a:r>
            <a:r>
              <a:rPr lang="en-US" dirty="0" smtClean="0"/>
              <a:t>has been </a:t>
            </a:r>
            <a:r>
              <a:rPr lang="en-US" dirty="0"/>
              <a:t>added to your Material, you can select the node and in the Material Editor Details panel click the </a:t>
            </a:r>
            <a:r>
              <a:rPr lang="en-US" dirty="0" smtClean="0"/>
              <a:t>plus </a:t>
            </a:r>
            <a:r>
              <a:rPr lang="en-US" dirty="0"/>
              <a:t>symbol to add new layers</a:t>
            </a:r>
            <a:r>
              <a:rPr lang="en-US" dirty="0" smtClean="0"/>
              <a:t>.</a:t>
            </a:r>
            <a:endParaRPr lang="en-US" dirty="0"/>
          </a:p>
        </p:txBody>
      </p:sp>
      <p:pic>
        <p:nvPicPr>
          <p:cNvPr id="7" name="Content Placeholder 6">
            <a:extLst>
              <a:ext uri="{FF2B5EF4-FFF2-40B4-BE49-F238E27FC236}">
                <a16:creationId xmlns:a16="http://schemas.microsoft.com/office/drawing/2014/main" xmlns="" id="{F227CD39-B5D6-4803-8109-14E7620AAC78}"/>
              </a:ext>
            </a:extLst>
          </p:cNvPr>
          <p:cNvPicPr>
            <a:picLocks noGrp="1" noChangeAspect="1"/>
          </p:cNvPicPr>
          <p:nvPr>
            <p:ph idx="1"/>
          </p:nvPr>
        </p:nvPicPr>
        <p:blipFill>
          <a:blip r:embed="rId2"/>
          <a:stretch>
            <a:fillRect/>
          </a:stretch>
        </p:blipFill>
        <p:spPr>
          <a:xfrm>
            <a:off x="6064250" y="2278399"/>
            <a:ext cx="6127750" cy="2301201"/>
          </a:xfrm>
          <a:prstGeom prst="rect">
            <a:avLst/>
          </a:prstGeom>
        </p:spPr>
      </p:pic>
    </p:spTree>
    <p:extLst>
      <p:ext uri="{BB962C8B-B14F-4D97-AF65-F5344CB8AC3E}">
        <p14:creationId xmlns:p14="http://schemas.microsoft.com/office/powerpoint/2010/main" val="28897427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Landscape Materials</a:t>
            </a:r>
            <a:endParaRPr lang="en-US" dirty="0"/>
          </a:p>
        </p:txBody>
      </p:sp>
      <p:sp>
        <p:nvSpPr>
          <p:cNvPr id="4" name="Text Placeholder 3"/>
          <p:cNvSpPr>
            <a:spLocks noGrp="1"/>
          </p:cNvSpPr>
          <p:nvPr>
            <p:ph type="body" sz="quarter" idx="10"/>
          </p:nvPr>
        </p:nvSpPr>
        <p:spPr>
          <a:xfrm>
            <a:off x="839788" y="2898648"/>
            <a:ext cx="4663440" cy="4001294"/>
          </a:xfrm>
        </p:spPr>
        <p:txBody>
          <a:bodyPr/>
          <a:lstStyle/>
          <a:p>
            <a:pPr>
              <a:spcAft>
                <a:spcPts val="1000"/>
              </a:spcAft>
            </a:pPr>
            <a:r>
              <a:rPr lang="en-US" dirty="0"/>
              <a:t>The blending types are available in the details of the </a:t>
            </a:r>
            <a:r>
              <a:rPr lang="en-US" dirty="0" err="1"/>
              <a:t>LandscapeLayerBlend</a:t>
            </a:r>
            <a:r>
              <a:rPr lang="en-US" dirty="0"/>
              <a:t> node for each layer. There are three types of blending methods</a:t>
            </a:r>
            <a:r>
              <a:rPr lang="en-US" dirty="0" smtClean="0"/>
              <a:t>:</a:t>
            </a:r>
            <a:endParaRPr lang="en-US" dirty="0"/>
          </a:p>
          <a:p>
            <a:pPr marL="228600" indent="-228600">
              <a:spcAft>
                <a:spcPts val="600"/>
              </a:spcAft>
              <a:buFont typeface="Arial" panose="020B0604020202020204" pitchFamily="34" charset="0"/>
              <a:buChar char="•"/>
            </a:pPr>
            <a:r>
              <a:rPr lang="en-US" b="1" dirty="0" err="1"/>
              <a:t>LB_WeightBlend</a:t>
            </a:r>
            <a:r>
              <a:rPr lang="en-US" dirty="0"/>
              <a:t>: This is the default type of blend for any type of Landscape layer. It blends on an additive value of 0 to 1. The more of the layer that is painted on the Landscape, the more predominately visible the layer becomes</a:t>
            </a:r>
            <a:r>
              <a:rPr lang="en-US" dirty="0" smtClean="0"/>
              <a:t>.</a:t>
            </a:r>
            <a:endParaRPr lang="en-US" dirty="0"/>
          </a:p>
          <a:p>
            <a:pPr marL="228600" indent="-228600">
              <a:spcAft>
                <a:spcPts val="600"/>
              </a:spcAft>
              <a:buFont typeface="Arial" panose="020B0604020202020204" pitchFamily="34" charset="0"/>
              <a:buChar char="•"/>
            </a:pPr>
            <a:r>
              <a:rPr lang="en-US" b="1" dirty="0" err="1"/>
              <a:t>LB_HeightBlend</a:t>
            </a:r>
            <a:r>
              <a:rPr lang="en-US" dirty="0"/>
              <a:t>: This type blends based on the associated height map assigned with the height layer input of the </a:t>
            </a:r>
            <a:r>
              <a:rPr lang="en-US" dirty="0" err="1"/>
              <a:t>LandscapeLayerBlend</a:t>
            </a:r>
            <a:r>
              <a:rPr lang="en-US" dirty="0"/>
              <a:t> node</a:t>
            </a:r>
            <a:r>
              <a:rPr lang="en-US" dirty="0" smtClean="0"/>
              <a:t>.</a:t>
            </a:r>
            <a:endParaRPr lang="en-US" dirty="0"/>
          </a:p>
          <a:p>
            <a:pPr marL="228600" indent="-228600">
              <a:buFont typeface="Arial" panose="020B0604020202020204" pitchFamily="34" charset="0"/>
              <a:buChar char="•"/>
            </a:pPr>
            <a:r>
              <a:rPr lang="en-US" b="1" dirty="0" err="1"/>
              <a:t>LB_AlphaBlend</a:t>
            </a:r>
            <a:r>
              <a:rPr lang="en-US" dirty="0"/>
              <a:t>: This type is similar to the </a:t>
            </a:r>
            <a:r>
              <a:rPr lang="en-US" dirty="0" smtClean="0"/>
              <a:t>blend </a:t>
            </a:r>
            <a:r>
              <a:rPr lang="en-US" dirty="0"/>
              <a:t>for normal Materials in a vertex, which use a mask to divide the transition of Textures between layers. Using a specific map, the layers are </a:t>
            </a:r>
            <a:r>
              <a:rPr lang="en-US" dirty="0" smtClean="0"/>
              <a:t>divided and transition </a:t>
            </a:r>
            <a:r>
              <a:rPr lang="en-US" dirty="0" smtClean="0"/>
              <a:t>based </a:t>
            </a:r>
            <a:r>
              <a:rPr lang="en-US" dirty="0"/>
              <a:t>on the </a:t>
            </a:r>
            <a:r>
              <a:rPr lang="en-US" dirty="0" smtClean="0"/>
              <a:t>gray scale </a:t>
            </a:r>
            <a:r>
              <a:rPr lang="en-US" dirty="0"/>
              <a:t>of the alpha map</a:t>
            </a:r>
            <a:r>
              <a:rPr lang="en-US" dirty="0" smtClean="0"/>
              <a:t>.</a:t>
            </a:r>
            <a:endParaRPr lang="en-US" sz="1600" dirty="0">
              <a:latin typeface="Calibri" panose="020F0502020204030204" pitchFamily="34" charset="0"/>
              <a:cs typeface="Calibri" panose="020F0502020204030204" pitchFamily="34" charset="0"/>
            </a:endParaRPr>
          </a:p>
        </p:txBody>
      </p:sp>
      <p:pic>
        <p:nvPicPr>
          <p:cNvPr id="6" name="Content Placeholder 5">
            <a:extLst>
              <a:ext uri="{FF2B5EF4-FFF2-40B4-BE49-F238E27FC236}">
                <a16:creationId xmlns:a16="http://schemas.microsoft.com/office/drawing/2014/main" xmlns="" id="{F227CD39-B5D6-4803-8109-14E7620AAC78}"/>
              </a:ext>
            </a:extLst>
          </p:cNvPr>
          <p:cNvPicPr>
            <a:picLocks noGrp="1" noChangeAspect="1"/>
          </p:cNvPicPr>
          <p:nvPr>
            <p:ph idx="1"/>
          </p:nvPr>
        </p:nvPicPr>
        <p:blipFill rotWithShape="1">
          <a:blip r:embed="rId2"/>
          <a:srcRect t="56381"/>
          <a:stretch/>
        </p:blipFill>
        <p:spPr>
          <a:xfrm>
            <a:off x="6064250" y="1286918"/>
            <a:ext cx="6127750" cy="4284163"/>
          </a:xfrm>
          <a:prstGeom prst="rect">
            <a:avLst/>
          </a:prstGeom>
        </p:spPr>
      </p:pic>
    </p:spTree>
    <p:extLst>
      <p:ext uri="{BB962C8B-B14F-4D97-AF65-F5344CB8AC3E}">
        <p14:creationId xmlns:p14="http://schemas.microsoft.com/office/powerpoint/2010/main" val="3203654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Foliage Panel</a:t>
            </a:r>
            <a:endParaRPr lang="en-US" dirty="0"/>
          </a:p>
        </p:txBody>
      </p:sp>
      <p:sp>
        <p:nvSpPr>
          <p:cNvPr id="4" name="Text Placeholder 3"/>
          <p:cNvSpPr>
            <a:spLocks noGrp="1"/>
          </p:cNvSpPr>
          <p:nvPr>
            <p:ph type="body" sz="quarter" idx="10"/>
          </p:nvPr>
        </p:nvSpPr>
        <p:spPr/>
        <p:txBody>
          <a:bodyPr/>
          <a:lstStyle/>
          <a:p>
            <a:r>
              <a:rPr lang="en-US" dirty="0"/>
              <a:t>Imagine trying to hand-place the individual elements of an entire forest. Hand-placing individual trees, rocks, and grass would take forever.</a:t>
            </a:r>
          </a:p>
          <a:p>
            <a:r>
              <a:rPr lang="en-US" dirty="0"/>
              <a:t> </a:t>
            </a:r>
          </a:p>
          <a:p>
            <a:r>
              <a:rPr lang="en-US" dirty="0"/>
              <a:t>The Foliage panel contains a collection of tools for placing a large number of assets into a scene quickly, using defined parameters and restrictions on where they can be placed</a:t>
            </a:r>
            <a:r>
              <a:rPr lang="en-US" dirty="0" smtClean="0"/>
              <a:t>.</a:t>
            </a:r>
            <a:endParaRPr lang="en-US" dirty="0"/>
          </a:p>
          <a:p>
            <a:endParaRPr lang="en-US" dirty="0"/>
          </a:p>
        </p:txBody>
      </p:sp>
      <p:pic>
        <p:nvPicPr>
          <p:cNvPr id="7" name="Content Placeholder 6">
            <a:extLst>
              <a:ext uri="{FF2B5EF4-FFF2-40B4-BE49-F238E27FC236}">
                <a16:creationId xmlns:a16="http://schemas.microsoft.com/office/drawing/2014/main" xmlns="" id="{F227CD39-B5D6-4803-8109-14E7620AAC78}"/>
              </a:ext>
            </a:extLst>
          </p:cNvPr>
          <p:cNvPicPr>
            <a:picLocks noGrp="1" noChangeAspect="1"/>
          </p:cNvPicPr>
          <p:nvPr>
            <p:ph idx="1"/>
          </p:nvPr>
        </p:nvPicPr>
        <p:blipFill rotWithShape="1">
          <a:blip r:embed="rId2"/>
          <a:srcRect b="31556"/>
          <a:stretch/>
        </p:blipFill>
        <p:spPr>
          <a:xfrm>
            <a:off x="6064250" y="94931"/>
            <a:ext cx="6127750" cy="6668138"/>
          </a:xfrm>
          <a:prstGeom prst="rect">
            <a:avLst/>
          </a:prstGeom>
        </p:spPr>
      </p:pic>
    </p:spTree>
    <p:extLst>
      <p:ext uri="{BB962C8B-B14F-4D97-AF65-F5344CB8AC3E}">
        <p14:creationId xmlns:p14="http://schemas.microsoft.com/office/powerpoint/2010/main" val="1172281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Shape 100"/>
          <p:cNvPicPr preferRelativeResize="0"/>
          <p:nvPr/>
        </p:nvPicPr>
        <p:blipFill rotWithShape="1">
          <a:blip r:embed="rId3">
            <a:alphaModFix/>
          </a:blip>
          <a:srcRect/>
          <a:stretch/>
        </p:blipFill>
        <p:spPr>
          <a:xfrm>
            <a:off x="406082" y="1799905"/>
            <a:ext cx="692010" cy="692010"/>
          </a:xfrm>
          <a:prstGeom prst="rect">
            <a:avLst/>
          </a:prstGeom>
          <a:noFill/>
          <a:ln>
            <a:noFill/>
          </a:ln>
        </p:spPr>
      </p:pic>
      <p:sp>
        <p:nvSpPr>
          <p:cNvPr id="101" name="Shape 101"/>
          <p:cNvSpPr txBox="1"/>
          <p:nvPr/>
        </p:nvSpPr>
        <p:spPr>
          <a:xfrm>
            <a:off x="533400" y="2651760"/>
            <a:ext cx="5669280" cy="2764779"/>
          </a:xfrm>
          <a:prstGeom prst="rect">
            <a:avLst/>
          </a:prstGeom>
          <a:noFill/>
          <a:ln w="9525" cap="flat" cmpd="sng">
            <a:noFill/>
            <a:prstDash val="dash"/>
            <a:round/>
            <a:headEnd type="none" w="med" len="med"/>
            <a:tailEnd type="none" w="med" len="med"/>
          </a:ln>
        </p:spPr>
        <p:txBody>
          <a:bodyPr lIns="91425" tIns="45700" rIns="91425" bIns="45700" anchor="t" anchorCtr="0">
            <a:noAutofit/>
          </a:bodyPr>
          <a:lstStyle/>
          <a:p>
            <a:r>
              <a:rPr lang="en-US" sz="1600" dirty="0">
                <a:latin typeface="+mn-lt"/>
              </a:rPr>
              <a:t>Foliage is a collection of assets placed on top of and in direct relation to the Landscape mesh or other assets in a scene. Foliage Actors can be any type of Static Mesh asset that is available through the Content Browser. Simply dragging and dropping a mesh to the Foliage tab enables it to be used as a Foliage Brush asset</a:t>
            </a:r>
            <a:r>
              <a:rPr lang="en-US" sz="1600" dirty="0" smtClean="0">
                <a:latin typeface="+mn-lt"/>
              </a:rPr>
              <a:t>.</a:t>
            </a:r>
            <a:endParaRPr lang="en-US" sz="1600" dirty="0">
              <a:latin typeface="+mn-lt"/>
            </a:endParaRPr>
          </a:p>
        </p:txBody>
      </p:sp>
      <p:sp>
        <p:nvSpPr>
          <p:cNvPr id="102" name="Shape 102"/>
          <p:cNvSpPr txBox="1"/>
          <p:nvPr/>
        </p:nvSpPr>
        <p:spPr>
          <a:xfrm>
            <a:off x="1019100" y="1958050"/>
            <a:ext cx="5212080" cy="400200"/>
          </a:xfrm>
          <a:prstGeom prst="rect">
            <a:avLst/>
          </a:prstGeom>
          <a:solidFill>
            <a:srgbClr val="FFD966"/>
          </a:solidFill>
          <a:ln>
            <a:noFill/>
          </a:ln>
        </p:spPr>
        <p:txBody>
          <a:bodyPr lIns="91425" tIns="45700" rIns="91425" bIns="45700" anchor="t" anchorCtr="0">
            <a:noAutofit/>
          </a:bodyPr>
          <a:lstStyle/>
          <a:p>
            <a:pPr marL="0" marR="0" lvl="0" indent="0" algn="l" rtl="0">
              <a:spcBef>
                <a:spcPts val="0"/>
              </a:spcBef>
              <a:buSzPct val="25000"/>
              <a:buNone/>
            </a:pPr>
            <a:r>
              <a:rPr lang="en-US" sz="2000" dirty="0">
                <a:solidFill>
                  <a:schemeClr val="dk1"/>
                </a:solidFill>
                <a:latin typeface="+mn-lt"/>
                <a:ea typeface="Calibri"/>
                <a:cs typeface="Calibri"/>
                <a:sym typeface="Calibri"/>
              </a:rPr>
              <a:t>Foliage Panel</a:t>
            </a:r>
          </a:p>
        </p:txBody>
      </p:sp>
      <p:pic>
        <p:nvPicPr>
          <p:cNvPr id="103" name="Shape 103" descr="UE4_4.png"/>
          <p:cNvPicPr preferRelativeResize="0"/>
          <p:nvPr/>
        </p:nvPicPr>
        <p:blipFill rotWithShape="1">
          <a:blip r:embed="rId4">
            <a:alphaModFix/>
          </a:blip>
          <a:srcRect/>
          <a:stretch/>
        </p:blipFill>
        <p:spPr>
          <a:xfrm>
            <a:off x="52400" y="85834"/>
            <a:ext cx="1444800" cy="1444800"/>
          </a:xfrm>
          <a:prstGeom prst="rect">
            <a:avLst/>
          </a:prstGeom>
          <a:noFill/>
          <a:ln>
            <a:noFill/>
          </a:ln>
        </p:spPr>
      </p:pic>
      <p:sp>
        <p:nvSpPr>
          <p:cNvPr id="104" name="Shape 104"/>
          <p:cNvSpPr txBox="1"/>
          <p:nvPr/>
        </p:nvSpPr>
        <p:spPr>
          <a:xfrm>
            <a:off x="1492588" y="488552"/>
            <a:ext cx="10281300" cy="584700"/>
          </a:xfrm>
          <a:prstGeom prst="rect">
            <a:avLst/>
          </a:prstGeom>
          <a:noFill/>
          <a:ln>
            <a:noFill/>
          </a:ln>
        </p:spPr>
        <p:txBody>
          <a:bodyPr lIns="91425" tIns="45700" rIns="91425" bIns="45700" anchor="t" anchorCtr="0">
            <a:noAutofit/>
          </a:bodyPr>
          <a:lstStyle/>
          <a:p>
            <a:pPr lvl="0">
              <a:buSzPct val="25000"/>
            </a:pPr>
            <a:r>
              <a:rPr lang="en-US" sz="3200" dirty="0">
                <a:latin typeface="+mj-lt"/>
                <a:cs typeface="Calibri" panose="020F0502020204030204" pitchFamily="34" charset="0"/>
              </a:rPr>
              <a:t>Working with Landscapes</a:t>
            </a:r>
            <a:endParaRPr lang="en-US" sz="3200" dirty="0">
              <a:solidFill>
                <a:schemeClr val="dk1"/>
              </a:solidFill>
              <a:latin typeface="+mj-lt"/>
              <a:ea typeface="Calibri"/>
              <a:cs typeface="Calibri" panose="020F0502020204030204" pitchFamily="34" charset="0"/>
              <a:sym typeface="Calibri"/>
            </a:endParaRPr>
          </a:p>
        </p:txBody>
      </p:sp>
      <p:pic>
        <p:nvPicPr>
          <p:cNvPr id="3" name="Picture 2">
            <a:extLst>
              <a:ext uri="{FF2B5EF4-FFF2-40B4-BE49-F238E27FC236}">
                <a16:creationId xmlns:a16="http://schemas.microsoft.com/office/drawing/2014/main" xmlns="" id="{F227CD39-B5D6-4803-8109-14E7620AAC78}"/>
              </a:ext>
            </a:extLst>
          </p:cNvPr>
          <p:cNvPicPr>
            <a:picLocks noChangeAspect="1"/>
          </p:cNvPicPr>
          <p:nvPr/>
        </p:nvPicPr>
        <p:blipFill rotWithShape="1">
          <a:blip r:embed="rId5"/>
          <a:srcRect b="31556"/>
          <a:stretch/>
        </p:blipFill>
        <p:spPr>
          <a:xfrm>
            <a:off x="6839973" y="731520"/>
            <a:ext cx="5029200" cy="5472698"/>
          </a:xfrm>
          <a:prstGeom prst="rect">
            <a:avLst/>
          </a:prstGeom>
        </p:spPr>
      </p:pic>
    </p:spTree>
    <p:extLst>
      <p:ext uri="{BB962C8B-B14F-4D97-AF65-F5344CB8AC3E}">
        <p14:creationId xmlns:p14="http://schemas.microsoft.com/office/powerpoint/2010/main" val="38286539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Foliage panel</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30415089"/>
              </p:ext>
            </p:extLst>
          </p:nvPr>
        </p:nvGraphicFramePr>
        <p:xfrm>
          <a:off x="6064250" y="-1"/>
          <a:ext cx="6127750" cy="6858004"/>
        </p:xfrm>
        <a:graphic>
          <a:graphicData uri="http://schemas.openxmlformats.org/drawingml/2006/table">
            <a:tbl>
              <a:tblPr firstRow="1" bandRow="1">
                <a:tableStyleId>{7DF18680-E054-41AD-8BC1-D1AEF772440D}</a:tableStyleId>
              </a:tblPr>
              <a:tblGrid>
                <a:gridCol w="1815306"/>
                <a:gridCol w="4312444"/>
              </a:tblGrid>
              <a:tr h="670790">
                <a:tc>
                  <a:txBody>
                    <a:bodyPr/>
                    <a:lstStyle/>
                    <a:p>
                      <a:pPr algn="l"/>
                      <a:r>
                        <a:rPr lang="en-US" sz="1400" baseline="0" dirty="0">
                          <a:sym typeface="Arial"/>
                        </a:rPr>
                        <a:t>Tool</a:t>
                      </a:r>
                      <a:endParaRPr lang="en-US" sz="1400" baseline="0" dirty="0"/>
                    </a:p>
                  </a:txBody>
                  <a:tcPr anchor="ctr"/>
                </a:tc>
                <a:tc>
                  <a:txBody>
                    <a:bodyPr/>
                    <a:lstStyle/>
                    <a:p>
                      <a:pPr algn="l"/>
                      <a:r>
                        <a:rPr lang="en-US" sz="1400" dirty="0">
                          <a:sym typeface="Arial"/>
                        </a:rPr>
                        <a:t>Description</a:t>
                      </a:r>
                      <a:endParaRPr lang="en-US" sz="1400" dirty="0"/>
                    </a:p>
                  </a:txBody>
                  <a:tcPr anchor="ctr"/>
                </a:tc>
              </a:tr>
              <a:tr h="1013114">
                <a:tc>
                  <a:txBody>
                    <a:bodyPr/>
                    <a:lstStyle/>
                    <a:p>
                      <a:pPr algn="l"/>
                      <a:r>
                        <a:rPr lang="en-US" sz="1400" b="0" baseline="0" dirty="0">
                          <a:sym typeface="Arial"/>
                        </a:rPr>
                        <a:t>Paint</a:t>
                      </a:r>
                      <a:endParaRPr lang="en-US" sz="1400" b="0" baseline="0" dirty="0"/>
                    </a:p>
                  </a:txBody>
                  <a:tcPr anchor="ctr"/>
                </a:tc>
                <a:tc>
                  <a:txBody>
                    <a:bodyPr/>
                    <a:lstStyle/>
                    <a:p>
                      <a:r>
                        <a:rPr lang="en-US" sz="1400" dirty="0">
                          <a:sym typeface="Arial"/>
                        </a:rPr>
                        <a:t>The most commonly used tab for foliage, Paint controls painting options of </a:t>
                      </a:r>
                      <a:r>
                        <a:rPr lang="en-US" sz="1400" dirty="0" smtClean="0">
                          <a:sym typeface="Arial"/>
                        </a:rPr>
                        <a:t>the</a:t>
                      </a:r>
                      <a:r>
                        <a:rPr lang="en-US" sz="1400" baseline="0" dirty="0" smtClean="0">
                          <a:sym typeface="Arial"/>
                        </a:rPr>
                        <a:t> </a:t>
                      </a:r>
                      <a:r>
                        <a:rPr lang="en-US" sz="1400" dirty="0" smtClean="0">
                          <a:sym typeface="Arial"/>
                        </a:rPr>
                        <a:t>Static Meshes </a:t>
                      </a:r>
                      <a:r>
                        <a:rPr lang="en-US" sz="1400" dirty="0">
                          <a:sym typeface="Arial"/>
                        </a:rPr>
                        <a:t>and what kinds of surfaces are affected.</a:t>
                      </a:r>
                      <a:endParaRPr lang="en-US" sz="1400" dirty="0"/>
                    </a:p>
                  </a:txBody>
                  <a:tcPr anchor="ctr"/>
                </a:tc>
              </a:tr>
              <a:tr h="1293525">
                <a:tc>
                  <a:txBody>
                    <a:bodyPr/>
                    <a:lstStyle/>
                    <a:p>
                      <a:pPr algn="l"/>
                      <a:r>
                        <a:rPr lang="en-US" sz="1400" b="0" baseline="0" dirty="0">
                          <a:sym typeface="Arial"/>
                        </a:rPr>
                        <a:t>Reapply</a:t>
                      </a:r>
                      <a:endParaRPr lang="en-US" sz="1400" b="0" baseline="0" dirty="0"/>
                    </a:p>
                  </a:txBody>
                  <a:tcPr anchor="ctr"/>
                </a:tc>
                <a:tc>
                  <a:txBody>
                    <a:bodyPr/>
                    <a:lstStyle/>
                    <a:p>
                      <a:r>
                        <a:rPr lang="en-US" sz="1400" dirty="0">
                          <a:sym typeface="Arial"/>
                        </a:rPr>
                        <a:t>This tab applies current settings to all of the currently placed </a:t>
                      </a:r>
                      <a:r>
                        <a:rPr lang="en-US" sz="1400" dirty="0" smtClean="0">
                          <a:sym typeface="Arial"/>
                        </a:rPr>
                        <a:t>Foliage Static</a:t>
                      </a:r>
                      <a:r>
                        <a:rPr lang="en-US" sz="1400" baseline="0" dirty="0" smtClean="0">
                          <a:sym typeface="Arial"/>
                        </a:rPr>
                        <a:t> M</a:t>
                      </a:r>
                      <a:r>
                        <a:rPr lang="en-US" sz="1400" dirty="0" smtClean="0">
                          <a:sym typeface="Arial"/>
                        </a:rPr>
                        <a:t>eshes</a:t>
                      </a:r>
                      <a:r>
                        <a:rPr lang="en-US" sz="1400" dirty="0">
                          <a:sym typeface="Arial"/>
                        </a:rPr>
                        <a:t>. It is useful if changes have been made to the settings of a </a:t>
                      </a:r>
                      <a:r>
                        <a:rPr lang="en-US" sz="1400" dirty="0" smtClean="0">
                          <a:sym typeface="Arial"/>
                        </a:rPr>
                        <a:t>Foliage Static Mesh </a:t>
                      </a:r>
                      <a:r>
                        <a:rPr lang="en-US" sz="1400" dirty="0">
                          <a:sym typeface="Arial"/>
                        </a:rPr>
                        <a:t>after it has been placed within the scene.</a:t>
                      </a:r>
                      <a:endParaRPr lang="en-US" sz="1400" dirty="0"/>
                    </a:p>
                  </a:txBody>
                  <a:tcPr anchor="ctr"/>
                </a:tc>
              </a:tr>
              <a:tr h="1293525">
                <a:tc>
                  <a:txBody>
                    <a:bodyPr/>
                    <a:lstStyle/>
                    <a:p>
                      <a:pPr algn="l"/>
                      <a:r>
                        <a:rPr lang="en-US" sz="1400" b="0" baseline="0" dirty="0">
                          <a:sym typeface="Arial"/>
                        </a:rPr>
                        <a:t>Select</a:t>
                      </a:r>
                      <a:endParaRPr lang="en-US" sz="1400" b="0" baseline="0" dirty="0"/>
                    </a:p>
                  </a:txBody>
                  <a:tcPr anchor="ctr"/>
                </a:tc>
                <a:tc>
                  <a:txBody>
                    <a:bodyPr/>
                    <a:lstStyle/>
                    <a:p>
                      <a:r>
                        <a:rPr lang="en-US" sz="1400" dirty="0">
                          <a:sym typeface="Arial"/>
                        </a:rPr>
                        <a:t>This tab allows you to select certain groups of selections in the entire world space </a:t>
                      </a:r>
                      <a:r>
                        <a:rPr lang="en-US" sz="1400" dirty="0" smtClean="0">
                          <a:sym typeface="Arial"/>
                        </a:rPr>
                        <a:t>of</a:t>
                      </a:r>
                      <a:r>
                        <a:rPr lang="en-US" sz="1400" baseline="0" dirty="0" smtClean="0">
                          <a:sym typeface="Arial"/>
                        </a:rPr>
                        <a:t> Fo</a:t>
                      </a:r>
                      <a:r>
                        <a:rPr lang="en-US" sz="1400" dirty="0" smtClean="0">
                          <a:sym typeface="Arial"/>
                        </a:rPr>
                        <a:t>liage Static Meshes</a:t>
                      </a:r>
                      <a:r>
                        <a:rPr lang="en-US" sz="1400" dirty="0">
                          <a:sym typeface="Arial"/>
                        </a:rPr>
                        <a:t>.</a:t>
                      </a:r>
                      <a:endParaRPr lang="en-US" sz="1400" dirty="0"/>
                    </a:p>
                  </a:txBody>
                  <a:tcPr anchor="ctr"/>
                </a:tc>
              </a:tr>
              <a:tr h="1293525">
                <a:tc>
                  <a:txBody>
                    <a:bodyPr/>
                    <a:lstStyle/>
                    <a:p>
                      <a:pPr algn="l"/>
                      <a:r>
                        <a:rPr lang="en-US" sz="1400" b="0" baseline="0" dirty="0">
                          <a:sym typeface="Arial"/>
                        </a:rPr>
                        <a:t>Lasso</a:t>
                      </a:r>
                      <a:endParaRPr lang="en-US" sz="1400" b="0" baseline="0" dirty="0"/>
                    </a:p>
                  </a:txBody>
                  <a:tcPr anchor="ctr"/>
                </a:tc>
                <a:tc>
                  <a:txBody>
                    <a:bodyPr/>
                    <a:lstStyle/>
                    <a:p>
                      <a:r>
                        <a:rPr lang="en-US" sz="1400" dirty="0">
                          <a:sym typeface="Arial"/>
                        </a:rPr>
                        <a:t>This tab allows you to select certain groups of selections of </a:t>
                      </a:r>
                      <a:r>
                        <a:rPr lang="en-US" sz="1400" dirty="0" smtClean="0">
                          <a:sym typeface="Arial"/>
                        </a:rPr>
                        <a:t>Foliage Static Meshes</a:t>
                      </a:r>
                      <a:r>
                        <a:rPr lang="en-US" sz="1400" dirty="0">
                          <a:sym typeface="Arial"/>
                        </a:rPr>
                        <a:t>.</a:t>
                      </a:r>
                      <a:endParaRPr lang="en-US" sz="1400" dirty="0"/>
                    </a:p>
                  </a:txBody>
                  <a:tcPr anchor="ctr"/>
                </a:tc>
              </a:tr>
              <a:tr h="1293525">
                <a:tc>
                  <a:txBody>
                    <a:bodyPr/>
                    <a:lstStyle/>
                    <a:p>
                      <a:pPr algn="l"/>
                      <a:r>
                        <a:rPr lang="en-US" sz="1400" b="0" baseline="0" dirty="0">
                          <a:sym typeface="Arial"/>
                        </a:rPr>
                        <a:t>Fill</a:t>
                      </a:r>
                      <a:endParaRPr lang="en-US" sz="1400" b="0" baseline="0" dirty="0"/>
                    </a:p>
                  </a:txBody>
                  <a:tcPr anchor="ctr"/>
                </a:tc>
                <a:tc>
                  <a:txBody>
                    <a:bodyPr/>
                    <a:lstStyle/>
                    <a:p>
                      <a:r>
                        <a:rPr lang="en-US" sz="1400" dirty="0">
                          <a:sym typeface="Arial"/>
                        </a:rPr>
                        <a:t>This tab allows you to fill complete selections in the scene with the desired </a:t>
                      </a:r>
                      <a:r>
                        <a:rPr lang="en-US" sz="1400" dirty="0" smtClean="0">
                          <a:sym typeface="Arial"/>
                        </a:rPr>
                        <a:t>Foliage Static Mesh.</a:t>
                      </a:r>
                      <a:endParaRPr lang="en-US" sz="1400" dirty="0"/>
                    </a:p>
                  </a:txBody>
                  <a:tcPr anchor="ctr"/>
                </a:tc>
              </a:tr>
            </a:tbl>
          </a:graphicData>
        </a:graphic>
      </p:graphicFrame>
      <p:sp>
        <p:nvSpPr>
          <p:cNvPr id="4" name="Text Placeholder 3"/>
          <p:cNvSpPr>
            <a:spLocks noGrp="1"/>
          </p:cNvSpPr>
          <p:nvPr>
            <p:ph type="body" sz="quarter" idx="10"/>
          </p:nvPr>
        </p:nvSpPr>
        <p:spPr/>
        <p:txBody>
          <a:bodyPr/>
          <a:lstStyle/>
          <a:p>
            <a:r>
              <a:rPr lang="en-US" dirty="0"/>
              <a:t>There are five tabs in the Foliage panel</a:t>
            </a:r>
            <a:r>
              <a:rPr lang="en-US" dirty="0" smtClean="0"/>
              <a:t>.</a:t>
            </a:r>
            <a:endParaRPr lang="en-US" dirty="0"/>
          </a:p>
        </p:txBody>
      </p:sp>
    </p:spTree>
    <p:extLst>
      <p:ext uri="{BB962C8B-B14F-4D97-AF65-F5344CB8AC3E}">
        <p14:creationId xmlns:p14="http://schemas.microsoft.com/office/powerpoint/2010/main" val="31172885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Foliage Panel</a:t>
            </a:r>
            <a:endParaRPr lang="en-US" dirty="0"/>
          </a:p>
        </p:txBody>
      </p:sp>
      <p:sp>
        <p:nvSpPr>
          <p:cNvPr id="4" name="Text Placeholder 3"/>
          <p:cNvSpPr>
            <a:spLocks noGrp="1"/>
          </p:cNvSpPr>
          <p:nvPr>
            <p:ph type="body" sz="quarter" idx="10"/>
          </p:nvPr>
        </p:nvSpPr>
        <p:spPr/>
        <p:txBody>
          <a:bodyPr/>
          <a:lstStyle/>
          <a:p>
            <a:r>
              <a:rPr lang="en-US" dirty="0"/>
              <a:t>To place foliage within a scene, you must have at least one Static Mesh added to the Foliage tab.</a:t>
            </a:r>
          </a:p>
          <a:p>
            <a:r>
              <a:rPr lang="en-US" dirty="0"/>
              <a:t> </a:t>
            </a:r>
          </a:p>
          <a:p>
            <a:r>
              <a:rPr lang="en-US" dirty="0"/>
              <a:t>To add a Static Mesh asset to the Foliage tab, simply drag it from the Content Browser</a:t>
            </a:r>
            <a:r>
              <a:rPr lang="en-US" dirty="0" smtClean="0"/>
              <a:t>.</a:t>
            </a:r>
            <a:endParaRPr lang="en-US" dirty="0"/>
          </a:p>
          <a:p>
            <a:endParaRPr lang="en-US" dirty="0"/>
          </a:p>
          <a:p>
            <a:endParaRPr lang="en-US" dirty="0"/>
          </a:p>
        </p:txBody>
      </p:sp>
      <p:pic>
        <p:nvPicPr>
          <p:cNvPr id="5" name="Content Placeholder 4">
            <a:extLst>
              <a:ext uri="{FF2B5EF4-FFF2-40B4-BE49-F238E27FC236}">
                <a16:creationId xmlns:a16="http://schemas.microsoft.com/office/drawing/2014/main" xmlns="" id="{F227CD39-B5D6-4803-8109-14E7620AAC78}"/>
              </a:ext>
            </a:extLst>
          </p:cNvPr>
          <p:cNvPicPr>
            <a:picLocks noGrp="1" noChangeAspect="1"/>
          </p:cNvPicPr>
          <p:nvPr>
            <p:ph idx="1"/>
          </p:nvPr>
        </p:nvPicPr>
        <p:blipFill>
          <a:blip r:embed="rId2"/>
          <a:stretch>
            <a:fillRect/>
          </a:stretch>
        </p:blipFill>
        <p:spPr>
          <a:xfrm>
            <a:off x="6849586" y="0"/>
            <a:ext cx="4557078" cy="6858000"/>
          </a:xfrm>
          <a:prstGeom prst="rect">
            <a:avLst/>
          </a:prstGeom>
        </p:spPr>
      </p:pic>
    </p:spTree>
    <p:extLst>
      <p:ext uri="{BB962C8B-B14F-4D97-AF65-F5344CB8AC3E}">
        <p14:creationId xmlns:p14="http://schemas.microsoft.com/office/powerpoint/2010/main" val="2811049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Foliage Panel</a:t>
            </a:r>
            <a:endParaRPr lang="en-US" dirty="0"/>
          </a:p>
        </p:txBody>
      </p:sp>
      <p:sp>
        <p:nvSpPr>
          <p:cNvPr id="4" name="Text Placeholder 3"/>
          <p:cNvSpPr>
            <a:spLocks noGrp="1"/>
          </p:cNvSpPr>
          <p:nvPr>
            <p:ph type="body" sz="quarter" idx="10"/>
          </p:nvPr>
        </p:nvSpPr>
        <p:spPr/>
        <p:txBody>
          <a:bodyPr/>
          <a:lstStyle/>
          <a:p>
            <a:r>
              <a:rPr lang="en-US" dirty="0"/>
              <a:t>Each added Static Mesh has its own settings and rules for how it should be applied to the scene.</a:t>
            </a:r>
          </a:p>
          <a:p>
            <a:r>
              <a:rPr lang="en-US" dirty="0"/>
              <a:t> </a:t>
            </a:r>
          </a:p>
          <a:p>
            <a:r>
              <a:rPr lang="en-US" dirty="0"/>
              <a:t>You can select and paint all the Static Meshes in groups or individually by toggling them on and off</a:t>
            </a:r>
            <a:r>
              <a:rPr lang="en-US" dirty="0" smtClean="0"/>
              <a:t>.</a:t>
            </a:r>
          </a:p>
          <a:p>
            <a:r>
              <a:rPr lang="en-US" dirty="0" smtClean="0"/>
              <a:t> </a:t>
            </a:r>
            <a:endParaRPr lang="en-US" dirty="0"/>
          </a:p>
          <a:p>
            <a:pPr marL="228600" indent="-228600">
              <a:spcAft>
                <a:spcPts val="600"/>
              </a:spcAft>
              <a:buFont typeface="Arial" panose="020B0604020202020204" pitchFamily="34" charset="0"/>
              <a:buChar char="•"/>
            </a:pPr>
            <a:r>
              <a:rPr lang="en-US" dirty="0"/>
              <a:t>To toggle a Static Mesh, simply click the icon of the asset and select the check box in the </a:t>
            </a:r>
            <a:r>
              <a:rPr lang="en-US" dirty="0" smtClean="0"/>
              <a:t>top left </a:t>
            </a:r>
            <a:r>
              <a:rPr lang="en-US" dirty="0"/>
              <a:t>corner</a:t>
            </a:r>
            <a:r>
              <a:rPr lang="en-US" dirty="0" smtClean="0"/>
              <a:t>.</a:t>
            </a:r>
          </a:p>
          <a:p>
            <a:pPr marL="228600" indent="-228600">
              <a:buFont typeface="Arial" panose="020B0604020202020204" pitchFamily="34" charset="0"/>
              <a:buChar char="•"/>
            </a:pPr>
            <a:r>
              <a:rPr lang="en-US" dirty="0"/>
              <a:t>To toggle it off, deselect the check box</a:t>
            </a:r>
            <a:r>
              <a:rPr lang="en-US" dirty="0" smtClean="0"/>
              <a:t>. </a:t>
            </a:r>
          </a:p>
          <a:p>
            <a:endParaRPr lang="en-US" dirty="0" smtClean="0"/>
          </a:p>
          <a:p>
            <a:r>
              <a:rPr lang="en-US" dirty="0"/>
              <a:t>All toggled-on assets paint at once when you’re using the </a:t>
            </a:r>
            <a:r>
              <a:rPr lang="en-US" dirty="0" smtClean="0"/>
              <a:t>Foliage Brush </a:t>
            </a:r>
            <a:r>
              <a:rPr lang="en-US" dirty="0"/>
              <a:t>within the scene</a:t>
            </a:r>
            <a:r>
              <a:rPr lang="en-US" dirty="0" smtClean="0"/>
              <a:t>. </a:t>
            </a:r>
            <a:endParaRPr lang="en-US" dirty="0"/>
          </a:p>
          <a:p>
            <a:endParaRPr lang="en-US" dirty="0"/>
          </a:p>
          <a:p>
            <a:endParaRPr lang="en-US" dirty="0"/>
          </a:p>
        </p:txBody>
      </p:sp>
      <p:pic>
        <p:nvPicPr>
          <p:cNvPr id="5" name="Content Placeholder 4">
            <a:extLst>
              <a:ext uri="{FF2B5EF4-FFF2-40B4-BE49-F238E27FC236}">
                <a16:creationId xmlns:a16="http://schemas.microsoft.com/office/drawing/2014/main" xmlns="" id="{F227CD39-B5D6-4803-8109-14E7620AAC78}"/>
              </a:ext>
            </a:extLst>
          </p:cNvPr>
          <p:cNvPicPr>
            <a:picLocks noGrp="1" noChangeAspect="1"/>
          </p:cNvPicPr>
          <p:nvPr>
            <p:ph idx="1"/>
          </p:nvPr>
        </p:nvPicPr>
        <p:blipFill>
          <a:blip r:embed="rId2"/>
          <a:stretch>
            <a:fillRect/>
          </a:stretch>
        </p:blipFill>
        <p:spPr>
          <a:xfrm>
            <a:off x="6064250" y="2664524"/>
            <a:ext cx="6127750" cy="1528951"/>
          </a:xfrm>
          <a:prstGeom prst="rect">
            <a:avLst/>
          </a:prstGeom>
        </p:spPr>
      </p:pic>
    </p:spTree>
    <p:extLst>
      <p:ext uri="{BB962C8B-B14F-4D97-AF65-F5344CB8AC3E}">
        <p14:creationId xmlns:p14="http://schemas.microsoft.com/office/powerpoint/2010/main" val="3501649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Foliage Panel</a:t>
            </a:r>
            <a:endParaRPr lang="en-US" dirty="0"/>
          </a:p>
        </p:txBody>
      </p:sp>
      <p:sp>
        <p:nvSpPr>
          <p:cNvPr id="4" name="Text Placeholder 3"/>
          <p:cNvSpPr>
            <a:spLocks noGrp="1"/>
          </p:cNvSpPr>
          <p:nvPr>
            <p:ph type="body" sz="quarter" idx="10"/>
          </p:nvPr>
        </p:nvSpPr>
        <p:spPr/>
        <p:txBody>
          <a:bodyPr/>
          <a:lstStyle/>
          <a:p>
            <a:pPr marL="228600" indent="-228600">
              <a:spcAft>
                <a:spcPts val="600"/>
              </a:spcAft>
              <a:buFont typeface="Arial" panose="020B0604020202020204" pitchFamily="34" charset="0"/>
              <a:buChar char="•"/>
            </a:pPr>
            <a:r>
              <a:rPr lang="en-US" dirty="0"/>
              <a:t>To paint with selected </a:t>
            </a:r>
            <a:r>
              <a:rPr lang="en-US" dirty="0" smtClean="0"/>
              <a:t>Foliage</a:t>
            </a:r>
            <a:r>
              <a:rPr lang="en-US" dirty="0"/>
              <a:t>, left-click anywhere in the scene. When you do this, you begin to place assets based on the settings of the brush for each assigned Static Mesh</a:t>
            </a:r>
            <a:r>
              <a:rPr lang="en-US" dirty="0" smtClean="0"/>
              <a:t>.</a:t>
            </a:r>
            <a:endParaRPr lang="en-US" dirty="0"/>
          </a:p>
          <a:p>
            <a:pPr marL="228600" indent="-228600">
              <a:buFont typeface="Arial" panose="020B0604020202020204" pitchFamily="34" charset="0"/>
              <a:buChar char="•"/>
            </a:pPr>
            <a:r>
              <a:rPr lang="en-US" dirty="0"/>
              <a:t>To delete placed Foliage Actors, hold down the Shift key and left-click, and drag to paint back onto the area that was previously painted</a:t>
            </a:r>
            <a:r>
              <a:rPr lang="en-US" dirty="0" smtClean="0"/>
              <a:t>.</a:t>
            </a:r>
            <a:endParaRPr lang="en-US" dirty="0"/>
          </a:p>
          <a:p>
            <a:endParaRPr lang="en-US" dirty="0"/>
          </a:p>
        </p:txBody>
      </p:sp>
      <p:pic>
        <p:nvPicPr>
          <p:cNvPr id="5" name="Content Placeholder 4">
            <a:extLst>
              <a:ext uri="{FF2B5EF4-FFF2-40B4-BE49-F238E27FC236}">
                <a16:creationId xmlns:a16="http://schemas.microsoft.com/office/drawing/2014/main" xmlns="" id="{F227CD39-B5D6-4803-8109-14E7620AAC78}"/>
              </a:ext>
            </a:extLst>
          </p:cNvPr>
          <p:cNvPicPr>
            <a:picLocks noGrp="1" noChangeAspect="1"/>
          </p:cNvPicPr>
          <p:nvPr>
            <p:ph idx="1"/>
          </p:nvPr>
        </p:nvPicPr>
        <p:blipFill>
          <a:blip r:embed="rId2"/>
          <a:stretch>
            <a:fillRect/>
          </a:stretch>
        </p:blipFill>
        <p:spPr>
          <a:xfrm>
            <a:off x="6064250" y="1830665"/>
            <a:ext cx="6127750" cy="3196670"/>
          </a:xfrm>
          <a:prstGeom prst="rect">
            <a:avLst/>
          </a:prstGeom>
        </p:spPr>
      </p:pic>
    </p:spTree>
    <p:extLst>
      <p:ext uri="{BB962C8B-B14F-4D97-AF65-F5344CB8AC3E}">
        <p14:creationId xmlns:p14="http://schemas.microsoft.com/office/powerpoint/2010/main" val="320107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a:spcBef>
                <a:spcPts val="300"/>
              </a:spcBef>
              <a:spcAft>
                <a:spcPts val="600"/>
              </a:spcAft>
            </a:pPr>
            <a:r>
              <a:rPr lang="en-US" dirty="0"/>
              <a:t>The goals of this lecture are </a:t>
            </a:r>
            <a:r>
              <a:rPr lang="en-US" dirty="0" smtClean="0"/>
              <a:t>to</a:t>
            </a:r>
            <a:endParaRPr lang="en-US" dirty="0"/>
          </a:p>
          <a:p>
            <a:pPr marL="228600" indent="-228600">
              <a:spcBef>
                <a:spcPts val="300"/>
              </a:spcBef>
              <a:spcAft>
                <a:spcPts val="300"/>
              </a:spcAft>
              <a:buFont typeface="Arial" panose="020B0604020202020204" pitchFamily="34" charset="0"/>
              <a:buChar char="•"/>
            </a:pPr>
            <a:r>
              <a:rPr lang="en-US" dirty="0"/>
              <a:t>Learn to work with Landscape tools and </a:t>
            </a:r>
            <a:r>
              <a:rPr lang="en-US" dirty="0" smtClean="0"/>
              <a:t>settings</a:t>
            </a:r>
            <a:endParaRPr lang="en-US" dirty="0"/>
          </a:p>
          <a:p>
            <a:pPr marL="228600" indent="-228600">
              <a:spcBef>
                <a:spcPts val="300"/>
              </a:spcBef>
              <a:spcAft>
                <a:spcPts val="300"/>
              </a:spcAft>
              <a:buFont typeface="Arial" panose="020B0604020202020204" pitchFamily="34" charset="0"/>
              <a:buChar char="•"/>
            </a:pPr>
            <a:r>
              <a:rPr lang="en-US" dirty="0"/>
              <a:t>Learn about using height </a:t>
            </a:r>
            <a:r>
              <a:rPr lang="en-US" dirty="0" smtClean="0"/>
              <a:t>maps</a:t>
            </a:r>
            <a:endParaRPr lang="en-US" dirty="0"/>
          </a:p>
          <a:p>
            <a:pPr marL="228600" indent="-228600">
              <a:spcBef>
                <a:spcPts val="300"/>
              </a:spcBef>
              <a:spcAft>
                <a:spcPts val="300"/>
              </a:spcAft>
              <a:buFont typeface="Arial" panose="020B0604020202020204" pitchFamily="34" charset="0"/>
              <a:buChar char="•"/>
            </a:pPr>
            <a:r>
              <a:rPr lang="en-US" dirty="0"/>
              <a:t>Learn how to use Landscape </a:t>
            </a:r>
            <a:r>
              <a:rPr lang="en-US" dirty="0" smtClean="0"/>
              <a:t>Materials</a:t>
            </a:r>
            <a:endParaRPr lang="en-US" dirty="0"/>
          </a:p>
          <a:p>
            <a:pPr marL="228600" indent="-228600">
              <a:spcBef>
                <a:spcPts val="300"/>
              </a:spcBef>
              <a:spcAft>
                <a:spcPts val="300"/>
              </a:spcAft>
              <a:buFont typeface="Arial" panose="020B0604020202020204" pitchFamily="34" charset="0"/>
              <a:buChar char="•"/>
            </a:pPr>
            <a:r>
              <a:rPr lang="en-US" dirty="0"/>
              <a:t>Learn how to use </a:t>
            </a:r>
            <a:r>
              <a:rPr lang="en-US" dirty="0" smtClean="0"/>
              <a:t>Foliage </a:t>
            </a:r>
            <a:r>
              <a:rPr lang="en-US" dirty="0"/>
              <a:t>tools and </a:t>
            </a:r>
            <a:r>
              <a:rPr lang="en-US" dirty="0" smtClean="0"/>
              <a:t>settings</a:t>
            </a:r>
            <a:endParaRPr lang="en-US" dirty="0"/>
          </a:p>
          <a:p>
            <a:endParaRPr lang="en-US" dirty="0"/>
          </a:p>
          <a:p>
            <a:endParaRPr lang="en-US" dirty="0"/>
          </a:p>
        </p:txBody>
      </p:sp>
      <p:sp>
        <p:nvSpPr>
          <p:cNvPr id="4" name="Text Placeholder 3"/>
          <p:cNvSpPr>
            <a:spLocks noGrp="1"/>
          </p:cNvSpPr>
          <p:nvPr>
            <p:ph type="body" sz="quarter" idx="11"/>
          </p:nvPr>
        </p:nvSpPr>
        <p:spPr/>
        <p:txBody>
          <a:bodyPr/>
          <a:lstStyle/>
          <a:p>
            <a:pPr>
              <a:spcBef>
                <a:spcPts val="300"/>
              </a:spcBef>
              <a:spcAft>
                <a:spcPts val="600"/>
              </a:spcAft>
            </a:pPr>
            <a:r>
              <a:rPr lang="en-US" dirty="0"/>
              <a:t>By the end of this lecture you will be able </a:t>
            </a:r>
            <a:r>
              <a:rPr lang="en-US" dirty="0" smtClean="0"/>
              <a:t>to</a:t>
            </a:r>
            <a:endParaRPr lang="en-US" dirty="0"/>
          </a:p>
          <a:p>
            <a:pPr marL="228600" indent="-228600">
              <a:spcBef>
                <a:spcPts val="300"/>
              </a:spcBef>
              <a:spcAft>
                <a:spcPts val="300"/>
              </a:spcAft>
              <a:buFont typeface="Arial" panose="020B0604020202020204" pitchFamily="34" charset="0"/>
              <a:buChar char="•"/>
            </a:pPr>
            <a:r>
              <a:rPr lang="en-US" dirty="0"/>
              <a:t>Use Landscape </a:t>
            </a:r>
            <a:r>
              <a:rPr lang="en-US" dirty="0" smtClean="0"/>
              <a:t>tools</a:t>
            </a:r>
            <a:endParaRPr lang="en-US" dirty="0"/>
          </a:p>
          <a:p>
            <a:pPr marL="228600" indent="-228600">
              <a:spcBef>
                <a:spcPts val="300"/>
              </a:spcBef>
              <a:spcAft>
                <a:spcPts val="300"/>
              </a:spcAft>
              <a:buFont typeface="Arial" panose="020B0604020202020204" pitchFamily="34" charset="0"/>
              <a:buChar char="•"/>
            </a:pPr>
            <a:r>
              <a:rPr lang="en-US" dirty="0"/>
              <a:t>Create a Landscape </a:t>
            </a:r>
            <a:r>
              <a:rPr lang="en-US" dirty="0" smtClean="0"/>
              <a:t>Actor</a:t>
            </a:r>
            <a:endParaRPr lang="en-US" dirty="0"/>
          </a:p>
          <a:p>
            <a:pPr marL="228600" indent="-228600">
              <a:spcBef>
                <a:spcPts val="300"/>
              </a:spcBef>
              <a:spcAft>
                <a:spcPts val="300"/>
              </a:spcAft>
              <a:buFont typeface="Arial" panose="020B0604020202020204" pitchFamily="34" charset="0"/>
              <a:buChar char="•"/>
            </a:pPr>
            <a:r>
              <a:rPr lang="en-US" dirty="0"/>
              <a:t>Apply a Material to a Landscape </a:t>
            </a:r>
            <a:r>
              <a:rPr lang="en-US" dirty="0" smtClean="0"/>
              <a:t>Actor </a:t>
            </a:r>
            <a:endParaRPr lang="en-US" dirty="0"/>
          </a:p>
          <a:p>
            <a:pPr marL="228600" indent="-228600">
              <a:spcBef>
                <a:spcPts val="300"/>
              </a:spcBef>
              <a:spcAft>
                <a:spcPts val="300"/>
              </a:spcAft>
              <a:buFont typeface="Arial" panose="020B0604020202020204" pitchFamily="34" charset="0"/>
              <a:buChar char="•"/>
            </a:pPr>
            <a:r>
              <a:rPr lang="en-US" dirty="0"/>
              <a:t>Apply </a:t>
            </a:r>
            <a:r>
              <a:rPr lang="en-US" dirty="0" smtClean="0"/>
              <a:t>foliage to the game space</a:t>
            </a:r>
            <a:endParaRPr lang="en-US" dirty="0"/>
          </a:p>
          <a:p>
            <a:endParaRPr lang="en-US" dirty="0"/>
          </a:p>
          <a:p>
            <a:endParaRPr lang="en-US" dirty="0"/>
          </a:p>
        </p:txBody>
      </p:sp>
      <p:sp>
        <p:nvSpPr>
          <p:cNvPr id="6" name="The Picture slide"/>
          <p:cNvSpPr txBox="1"/>
          <p:nvPr/>
        </p:nvSpPr>
        <p:spPr>
          <a:xfrm>
            <a:off x="876054" y="593847"/>
            <a:ext cx="5522976" cy="4360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t">
            <a:spAutoFit/>
          </a:bodyPr>
          <a:lstStyle>
            <a:lvl1pPr>
              <a:defRPr b="1">
                <a:latin typeface="Helvetica"/>
                <a:ea typeface="Helvetica"/>
                <a:cs typeface="Helvetica"/>
                <a:sym typeface="Helvetica"/>
              </a:defRPr>
            </a:lvl1pPr>
          </a:lstStyle>
          <a:p>
            <a:r>
              <a:rPr lang="en-US" sz="2500" kern="1200" cap="all" dirty="0"/>
              <a:t>Lecture Goals and </a:t>
            </a:r>
            <a:r>
              <a:rPr lang="en-US" sz="2500" kern="1200" cap="all" dirty="0" smtClean="0"/>
              <a:t>Outcomes</a:t>
            </a:r>
            <a:endParaRPr sz="2500" kern="1200" cap="all" dirty="0"/>
          </a:p>
        </p:txBody>
      </p:sp>
    </p:spTree>
    <p:extLst>
      <p:ext uri="{BB962C8B-B14F-4D97-AF65-F5344CB8AC3E}">
        <p14:creationId xmlns:p14="http://schemas.microsoft.com/office/powerpoint/2010/main" val="6547411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Landscape </a:t>
            </a:r>
            <a:r>
              <a:rPr lang="en-US" dirty="0" smtClean="0"/>
              <a:t>Tools</a:t>
            </a:r>
            <a:endParaRPr lang="en-US" dirty="0"/>
          </a:p>
        </p:txBody>
      </p:sp>
      <p:sp>
        <p:nvSpPr>
          <p:cNvPr id="4" name="Text Placeholder 3"/>
          <p:cNvSpPr>
            <a:spLocks noGrp="1"/>
          </p:cNvSpPr>
          <p:nvPr>
            <p:ph type="body" sz="quarter" idx="10"/>
          </p:nvPr>
        </p:nvSpPr>
        <p:spPr/>
        <p:txBody>
          <a:bodyPr/>
          <a:lstStyle/>
          <a:p>
            <a:r>
              <a:rPr lang="en-US" dirty="0"/>
              <a:t>The Landscape tools can be found by clicking the mountain icon in the Modes panel.</a:t>
            </a:r>
          </a:p>
          <a:p>
            <a:r>
              <a:rPr lang="en-US" dirty="0"/>
              <a:t> </a:t>
            </a:r>
          </a:p>
          <a:p>
            <a:r>
              <a:rPr lang="en-US" dirty="0"/>
              <a:t>You can also press Shift+3 to quickly bring up the Landscape panel</a:t>
            </a:r>
            <a:r>
              <a:rPr lang="en-US" sz="1400" dirty="0" smtClean="0"/>
              <a:t>.</a:t>
            </a:r>
            <a:endParaRPr lang="en-US" sz="1400" dirty="0"/>
          </a:p>
          <a:p>
            <a:endParaRPr lang="en-US" dirty="0"/>
          </a:p>
        </p:txBody>
      </p:sp>
      <p:pic>
        <p:nvPicPr>
          <p:cNvPr id="5" name="Content Placeholder 4">
            <a:extLst>
              <a:ext uri="{FF2B5EF4-FFF2-40B4-BE49-F238E27FC236}">
                <a16:creationId xmlns:a16="http://schemas.microsoft.com/office/drawing/2014/main" xmlns="" id="{F227CD39-B5D6-4803-8109-14E7620AAC78}"/>
              </a:ext>
            </a:extLst>
          </p:cNvPr>
          <p:cNvPicPr>
            <a:picLocks noGrp="1" noChangeAspect="1"/>
          </p:cNvPicPr>
          <p:nvPr>
            <p:ph idx="1"/>
          </p:nvPr>
        </p:nvPicPr>
        <p:blipFill>
          <a:blip r:embed="rId2"/>
          <a:stretch>
            <a:fillRect/>
          </a:stretch>
        </p:blipFill>
        <p:spPr>
          <a:xfrm>
            <a:off x="6978678" y="0"/>
            <a:ext cx="4298893" cy="6858000"/>
          </a:xfrm>
          <a:prstGeom prst="rect">
            <a:avLst/>
          </a:prstGeom>
        </p:spPr>
      </p:pic>
    </p:spTree>
    <p:extLst>
      <p:ext uri="{BB962C8B-B14F-4D97-AF65-F5344CB8AC3E}">
        <p14:creationId xmlns:p14="http://schemas.microsoft.com/office/powerpoint/2010/main" val="32696970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Landscape </a:t>
            </a:r>
            <a:r>
              <a:rPr lang="en-US" dirty="0" smtClean="0"/>
              <a:t>Tools</a:t>
            </a:r>
            <a:endParaRPr lang="en-US" dirty="0"/>
          </a:p>
        </p:txBody>
      </p:sp>
      <p:sp>
        <p:nvSpPr>
          <p:cNvPr id="4" name="Text Placeholder 3"/>
          <p:cNvSpPr>
            <a:spLocks noGrp="1"/>
          </p:cNvSpPr>
          <p:nvPr>
            <p:ph type="body" sz="quarter" idx="10"/>
          </p:nvPr>
        </p:nvSpPr>
        <p:spPr/>
        <p:txBody>
          <a:bodyPr/>
          <a:lstStyle/>
          <a:p>
            <a:r>
              <a:rPr lang="en-US" dirty="0"/>
              <a:t>Three major tabs are available on the Landscape panel</a:t>
            </a:r>
            <a:r>
              <a:rPr lang="en-US" dirty="0" smtClean="0">
                <a:cs typeface="Calibri" panose="020F0502020204030204" pitchFamily="34" charset="0"/>
              </a:rPr>
              <a:t>:</a:t>
            </a:r>
          </a:p>
          <a:p>
            <a:endParaRPr lang="en-US" dirty="0">
              <a:cs typeface="Calibri" panose="020F0502020204030204" pitchFamily="34" charset="0"/>
            </a:endParaRPr>
          </a:p>
          <a:p>
            <a:pPr marL="228600" indent="-228600">
              <a:spcAft>
                <a:spcPts val="600"/>
              </a:spcAft>
              <a:buFont typeface="Arial" panose="020B0604020202020204" pitchFamily="34" charset="0"/>
              <a:buChar char="•"/>
            </a:pPr>
            <a:r>
              <a:rPr lang="en-US" b="1" dirty="0">
                <a:cs typeface="Calibri" panose="020F0502020204030204" pitchFamily="34" charset="0"/>
              </a:rPr>
              <a:t>Manage</a:t>
            </a:r>
            <a:r>
              <a:rPr lang="en-US" dirty="0">
                <a:cs typeface="Calibri" panose="020F0502020204030204" pitchFamily="34" charset="0"/>
              </a:rPr>
              <a:t>: </a:t>
            </a:r>
            <a:r>
              <a:rPr lang="en-US" dirty="0"/>
              <a:t>This tab controls the construction and management aspects of the Landscape</a:t>
            </a:r>
            <a:r>
              <a:rPr lang="en-US" dirty="0" smtClean="0">
                <a:cs typeface="Calibri" panose="020F0502020204030204" pitchFamily="34" charset="0"/>
              </a:rPr>
              <a:t>.</a:t>
            </a:r>
            <a:endParaRPr lang="en-US" dirty="0">
              <a:cs typeface="Calibri" panose="020F0502020204030204" pitchFamily="34" charset="0"/>
            </a:endParaRPr>
          </a:p>
          <a:p>
            <a:pPr marL="228600" indent="-228600">
              <a:spcAft>
                <a:spcPts val="600"/>
              </a:spcAft>
              <a:buFont typeface="Arial" panose="020B0604020202020204" pitchFamily="34" charset="0"/>
              <a:buChar char="•"/>
            </a:pPr>
            <a:r>
              <a:rPr lang="en-US" b="1" dirty="0">
                <a:cs typeface="Calibri" panose="020F0502020204030204" pitchFamily="34" charset="0"/>
              </a:rPr>
              <a:t>Sculpt</a:t>
            </a:r>
            <a:r>
              <a:rPr lang="en-US" dirty="0">
                <a:cs typeface="Calibri" panose="020F0502020204030204" pitchFamily="34" charset="0"/>
              </a:rPr>
              <a:t>: </a:t>
            </a:r>
            <a:r>
              <a:rPr lang="en-US" dirty="0"/>
              <a:t>This tab changes the volume and form of Landscape geometry</a:t>
            </a:r>
            <a:r>
              <a:rPr lang="en-US" dirty="0" smtClean="0">
                <a:cs typeface="Calibri" panose="020F0502020204030204" pitchFamily="34" charset="0"/>
              </a:rPr>
              <a:t>.</a:t>
            </a:r>
            <a:endParaRPr lang="en-US" dirty="0">
              <a:cs typeface="Calibri" panose="020F0502020204030204" pitchFamily="34" charset="0"/>
            </a:endParaRPr>
          </a:p>
          <a:p>
            <a:pPr marL="228600" indent="-228600">
              <a:buFont typeface="Arial" panose="020B0604020202020204" pitchFamily="34" charset="0"/>
              <a:buChar char="•"/>
            </a:pPr>
            <a:r>
              <a:rPr lang="en-US" b="1" dirty="0">
                <a:cs typeface="Calibri" panose="020F0502020204030204" pitchFamily="34" charset="0"/>
              </a:rPr>
              <a:t>Paint</a:t>
            </a:r>
            <a:r>
              <a:rPr lang="en-US" dirty="0">
                <a:cs typeface="Calibri" panose="020F0502020204030204" pitchFamily="34" charset="0"/>
              </a:rPr>
              <a:t>: </a:t>
            </a:r>
            <a:r>
              <a:rPr lang="en-US" dirty="0"/>
              <a:t>This tab controls the Material type applied to the Landscape’s surface</a:t>
            </a:r>
            <a:r>
              <a:rPr lang="en-US" dirty="0" smtClean="0">
                <a:cs typeface="Calibri" panose="020F0502020204030204" pitchFamily="34" charset="0"/>
              </a:rPr>
              <a:t>.</a:t>
            </a:r>
          </a:p>
          <a:p>
            <a:pPr marL="285750" indent="-285750">
              <a:buFont typeface="Arial" panose="020B0604020202020204" pitchFamily="34" charset="0"/>
              <a:buChar char="•"/>
            </a:pPr>
            <a:endParaRPr lang="en-US" dirty="0">
              <a:cs typeface="Calibri" panose="020F0502020204030204" pitchFamily="34" charset="0"/>
            </a:endParaRPr>
          </a:p>
          <a:p>
            <a:pPr>
              <a:buSzPct val="25000"/>
            </a:pPr>
            <a:endParaRPr lang="en-US" b="1" i="1" dirty="0" smtClean="0">
              <a:cs typeface="Calibri" panose="020F0502020204030204" pitchFamily="34" charset="0"/>
            </a:endParaRPr>
          </a:p>
          <a:p>
            <a:pPr>
              <a:buSzPct val="25000"/>
            </a:pPr>
            <a:r>
              <a:rPr lang="en-US" b="1" i="1" dirty="0"/>
              <a:t>Note</a:t>
            </a:r>
            <a:r>
              <a:rPr lang="en-US" i="1" dirty="0"/>
              <a:t>: The Sculpt and Paint tabs are grayed out and unusable until you create your first base Landscape</a:t>
            </a:r>
            <a:r>
              <a:rPr lang="en-US" i="1" dirty="0" smtClean="0"/>
              <a:t>.</a:t>
            </a:r>
            <a:endParaRPr lang="en-US" sz="1600" i="1" dirty="0">
              <a:solidFill>
                <a:srgbClr val="434343"/>
              </a:solidFill>
              <a:latin typeface="Calibri" panose="020F0502020204030204" pitchFamily="34" charset="0"/>
              <a:ea typeface="Calibri"/>
              <a:cs typeface="Calibri" panose="020F0502020204030204" pitchFamily="34" charset="0"/>
              <a:sym typeface="Calibri"/>
            </a:endParaRPr>
          </a:p>
          <a:p>
            <a:pPr lvl="0">
              <a:spcBef>
                <a:spcPts val="0"/>
              </a:spcBef>
              <a:buSzPct val="25000"/>
            </a:pPr>
            <a:endParaRPr lang="en-US" dirty="0">
              <a:solidFill>
                <a:srgbClr val="434343"/>
              </a:solidFill>
              <a:latin typeface="Calibri"/>
              <a:ea typeface="Calibri"/>
              <a:cs typeface="Calibri"/>
              <a:sym typeface="Calibri"/>
            </a:endParaRPr>
          </a:p>
          <a:p>
            <a:endParaRPr lang="en-US" dirty="0">
              <a:cs typeface="Calibri" panose="020F0502020204030204" pitchFamily="34" charset="0"/>
            </a:endParaRPr>
          </a:p>
          <a:p>
            <a:pPr marL="285750" indent="-285750">
              <a:buFont typeface="Arial" panose="020B0604020202020204" pitchFamily="34" charset="0"/>
              <a:buChar char="•"/>
            </a:pPr>
            <a:endParaRPr lang="en-US" dirty="0"/>
          </a:p>
        </p:txBody>
      </p:sp>
      <p:pic>
        <p:nvPicPr>
          <p:cNvPr id="6" name="Content Placeholder 5">
            <a:extLst>
              <a:ext uri="{FF2B5EF4-FFF2-40B4-BE49-F238E27FC236}">
                <a16:creationId xmlns:a16="http://schemas.microsoft.com/office/drawing/2014/main" xmlns="" id="{F227CD39-B5D6-4803-8109-14E7620AAC78}"/>
              </a:ext>
            </a:extLst>
          </p:cNvPr>
          <p:cNvPicPr>
            <a:picLocks noGrp="1" noChangeAspect="1"/>
          </p:cNvPicPr>
          <p:nvPr>
            <p:ph idx="1"/>
          </p:nvPr>
        </p:nvPicPr>
        <p:blipFill rotWithShape="1">
          <a:blip r:embed="rId2"/>
          <a:srcRect b="79101"/>
          <a:stretch/>
        </p:blipFill>
        <p:spPr>
          <a:xfrm>
            <a:off x="6064250" y="2407502"/>
            <a:ext cx="6127750" cy="2042995"/>
          </a:xfrm>
          <a:prstGeom prst="rect">
            <a:avLst/>
          </a:prstGeom>
        </p:spPr>
      </p:pic>
    </p:spTree>
    <p:extLst>
      <p:ext uri="{BB962C8B-B14F-4D97-AF65-F5344CB8AC3E}">
        <p14:creationId xmlns:p14="http://schemas.microsoft.com/office/powerpoint/2010/main" val="40882634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Tab</a:t>
            </a:r>
            <a:endParaRPr lang="en-US" dirty="0"/>
          </a:p>
        </p:txBody>
      </p:sp>
      <p:sp>
        <p:nvSpPr>
          <p:cNvPr id="4" name="Text Placeholder 3"/>
          <p:cNvSpPr>
            <a:spLocks noGrp="1"/>
          </p:cNvSpPr>
          <p:nvPr>
            <p:ph type="body" sz="quarter" idx="10"/>
          </p:nvPr>
        </p:nvSpPr>
        <p:spPr/>
        <p:txBody>
          <a:bodyPr/>
          <a:lstStyle/>
          <a:p>
            <a:r>
              <a:rPr lang="en-US" dirty="0"/>
              <a:t>The Manage tab allows you to create and manage existing Landscape Actors.</a:t>
            </a:r>
          </a:p>
          <a:p>
            <a:r>
              <a:rPr lang="en-US" dirty="0"/>
              <a:t> </a:t>
            </a:r>
          </a:p>
          <a:p>
            <a:r>
              <a:rPr lang="en-US" dirty="0"/>
              <a:t>You can create a new Landscape based on set parameters, or you can create </a:t>
            </a:r>
            <a:r>
              <a:rPr lang="en-US" dirty="0" smtClean="0"/>
              <a:t>one </a:t>
            </a:r>
            <a:r>
              <a:rPr lang="en-US" dirty="0"/>
              <a:t>based on an imported height map</a:t>
            </a:r>
            <a:r>
              <a:rPr lang="en-US" dirty="0" smtClean="0">
                <a:cs typeface="Calibri" panose="020F0502020204030204" pitchFamily="34" charset="0"/>
              </a:rPr>
              <a:t>.</a:t>
            </a:r>
            <a:endParaRPr lang="en-US" dirty="0">
              <a:cs typeface="Calibri" panose="020F0502020204030204" pitchFamily="34" charset="0"/>
            </a:endParaRPr>
          </a:p>
        </p:txBody>
      </p:sp>
      <p:pic>
        <p:nvPicPr>
          <p:cNvPr id="7" name="Content Placeholder 6">
            <a:extLst>
              <a:ext uri="{FF2B5EF4-FFF2-40B4-BE49-F238E27FC236}">
                <a16:creationId xmlns:a16="http://schemas.microsoft.com/office/drawing/2014/main" xmlns="" id="{F227CD39-B5D6-4803-8109-14E7620AAC78}"/>
              </a:ext>
            </a:extLst>
          </p:cNvPr>
          <p:cNvPicPr>
            <a:picLocks noGrp="1" noChangeAspect="1"/>
          </p:cNvPicPr>
          <p:nvPr>
            <p:ph idx="1"/>
          </p:nvPr>
        </p:nvPicPr>
        <p:blipFill rotWithShape="1">
          <a:blip r:embed="rId2"/>
          <a:srcRect t="11356" b="15071"/>
          <a:stretch/>
        </p:blipFill>
        <p:spPr>
          <a:xfrm>
            <a:off x="6206609" y="0"/>
            <a:ext cx="5843031" cy="6858000"/>
          </a:xfrm>
          <a:prstGeom prst="rect">
            <a:avLst/>
          </a:prstGeom>
        </p:spPr>
      </p:pic>
    </p:spTree>
    <p:extLst>
      <p:ext uri="{BB962C8B-B14F-4D97-AF65-F5344CB8AC3E}">
        <p14:creationId xmlns:p14="http://schemas.microsoft.com/office/powerpoint/2010/main" val="25846272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Landscapes</a:t>
            </a:r>
            <a:endParaRPr lang="en-US" dirty="0"/>
          </a:p>
        </p:txBody>
      </p:sp>
      <p:sp>
        <p:nvSpPr>
          <p:cNvPr id="4" name="Text Placeholder 3"/>
          <p:cNvSpPr>
            <a:spLocks noGrp="1"/>
          </p:cNvSpPr>
          <p:nvPr>
            <p:ph type="body" sz="quarter" idx="10"/>
          </p:nvPr>
        </p:nvSpPr>
        <p:spPr/>
        <p:txBody>
          <a:bodyPr/>
          <a:lstStyle/>
          <a:p>
            <a:r>
              <a:rPr lang="en-US" dirty="0"/>
              <a:t>A height map is a Texture that provides elevation information based on </a:t>
            </a:r>
            <a:r>
              <a:rPr lang="en-US" dirty="0" smtClean="0"/>
              <a:t>a gray scale.</a:t>
            </a:r>
            <a:endParaRPr lang="en-US" dirty="0"/>
          </a:p>
          <a:p>
            <a:r>
              <a:rPr lang="en-US" dirty="0"/>
              <a:t> </a:t>
            </a:r>
          </a:p>
          <a:p>
            <a:r>
              <a:rPr lang="en-US" dirty="0"/>
              <a:t>White pixels indicate higher elevations, and black pixels indicate lower elevations</a:t>
            </a:r>
            <a:r>
              <a:rPr lang="en-US" dirty="0" smtClean="0">
                <a:cs typeface="Calibri" panose="020F0502020204030204" pitchFamily="34" charset="0"/>
              </a:rPr>
              <a:t>.</a:t>
            </a:r>
          </a:p>
          <a:p>
            <a:endParaRPr lang="en-US" dirty="0">
              <a:cs typeface="Calibri" panose="020F0502020204030204" pitchFamily="34" charset="0"/>
            </a:endParaRPr>
          </a:p>
          <a:p>
            <a:endParaRPr lang="en-US" b="1" i="1" dirty="0">
              <a:cs typeface="Calibri" panose="020F0502020204030204" pitchFamily="34" charset="0"/>
            </a:endParaRPr>
          </a:p>
          <a:p>
            <a:r>
              <a:rPr lang="en-US" b="1" i="1" dirty="0"/>
              <a:t>Note</a:t>
            </a:r>
            <a:r>
              <a:rPr lang="en-US" i="1" dirty="0"/>
              <a:t>: Height maps can be authored in other sculpting or </a:t>
            </a:r>
            <a:r>
              <a:rPr lang="en-US" i="1" dirty="0" smtClean="0"/>
              <a:t>photo-manipulation </a:t>
            </a:r>
            <a:r>
              <a:rPr lang="en-US" i="1" dirty="0"/>
              <a:t>programs and then imported and used in UE4, or they can be made directly in UE4 by using </a:t>
            </a:r>
            <a:r>
              <a:rPr lang="en-US" i="1" dirty="0" smtClean="0"/>
              <a:t>Sculpt </a:t>
            </a:r>
            <a:r>
              <a:rPr lang="en-US" i="1" dirty="0"/>
              <a:t>tools</a:t>
            </a:r>
            <a:r>
              <a:rPr lang="en-US" i="1" dirty="0" smtClean="0">
                <a:cs typeface="Calibri" panose="020F0502020204030204" pitchFamily="34" charset="0"/>
              </a:rPr>
              <a:t>.</a:t>
            </a:r>
            <a:endParaRPr lang="en-US" i="1" dirty="0">
              <a:cs typeface="Calibri" panose="020F0502020204030204" pitchFamily="34" charset="0"/>
            </a:endParaRPr>
          </a:p>
        </p:txBody>
      </p:sp>
      <p:pic>
        <p:nvPicPr>
          <p:cNvPr id="6" name="Content Placeholder 5">
            <a:extLst>
              <a:ext uri="{FF2B5EF4-FFF2-40B4-BE49-F238E27FC236}">
                <a16:creationId xmlns:a16="http://schemas.microsoft.com/office/drawing/2014/main" xmlns="" id="{BA26C2BA-9BB7-417D-BF6A-BA4DFC3858BB}"/>
              </a:ext>
            </a:extLst>
          </p:cNvPr>
          <p:cNvPicPr>
            <a:picLocks noGrp="1" noChangeAspect="1"/>
          </p:cNvPicPr>
          <p:nvPr>
            <p:ph idx="1"/>
          </p:nvPr>
        </p:nvPicPr>
        <p:blipFill rotWithShape="1">
          <a:blip r:embed="rId2"/>
          <a:srcRect t="20385" b="72121"/>
          <a:stretch/>
        </p:blipFill>
        <p:spPr>
          <a:xfrm>
            <a:off x="6064250" y="3062709"/>
            <a:ext cx="6127750" cy="732581"/>
          </a:xfrm>
          <a:prstGeom prst="rect">
            <a:avLst/>
          </a:prstGeom>
        </p:spPr>
      </p:pic>
    </p:spTree>
    <p:extLst>
      <p:ext uri="{BB962C8B-B14F-4D97-AF65-F5344CB8AC3E}">
        <p14:creationId xmlns:p14="http://schemas.microsoft.com/office/powerpoint/2010/main" val="5481315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Landscapes</a:t>
            </a:r>
            <a:endParaRPr lang="en-US" dirty="0"/>
          </a:p>
        </p:txBody>
      </p:sp>
      <p:sp>
        <p:nvSpPr>
          <p:cNvPr id="4" name="Text Placeholder 3"/>
          <p:cNvSpPr>
            <a:spLocks noGrp="1"/>
          </p:cNvSpPr>
          <p:nvPr>
            <p:ph type="body" sz="quarter" idx="10"/>
          </p:nvPr>
        </p:nvSpPr>
        <p:spPr/>
        <p:txBody>
          <a:bodyPr/>
          <a:lstStyle/>
          <a:p>
            <a:r>
              <a:rPr lang="en-US" dirty="0"/>
              <a:t>When creating a Landscape, you need to assign a Landscape Material.</a:t>
            </a:r>
          </a:p>
          <a:p>
            <a:r>
              <a:rPr lang="en-US" dirty="0"/>
              <a:t> </a:t>
            </a:r>
          </a:p>
          <a:p>
            <a:r>
              <a:rPr lang="en-US" dirty="0"/>
              <a:t>A Landscape Material holds the Textures that define the various surfaces that make up your Landscape, such as dirt, sand, and rock</a:t>
            </a:r>
            <a:r>
              <a:rPr lang="en-US" dirty="0" smtClean="0">
                <a:cs typeface="Calibri" panose="020F0502020204030204" pitchFamily="34" charset="0"/>
              </a:rPr>
              <a:t>.</a:t>
            </a:r>
            <a:endParaRPr lang="en-US" dirty="0">
              <a:cs typeface="Calibri" panose="020F0502020204030204" pitchFamily="34" charset="0"/>
            </a:endParaRPr>
          </a:p>
        </p:txBody>
      </p:sp>
      <p:pic>
        <p:nvPicPr>
          <p:cNvPr id="7" name="Content Placeholder 6">
            <a:extLst>
              <a:ext uri="{FF2B5EF4-FFF2-40B4-BE49-F238E27FC236}">
                <a16:creationId xmlns:a16="http://schemas.microsoft.com/office/drawing/2014/main" xmlns="" id="{F227CD39-B5D6-4803-8109-14E7620AAC78}"/>
              </a:ext>
            </a:extLst>
          </p:cNvPr>
          <p:cNvPicPr>
            <a:picLocks noGrp="1" noChangeAspect="1"/>
          </p:cNvPicPr>
          <p:nvPr>
            <p:ph idx="1"/>
          </p:nvPr>
        </p:nvPicPr>
        <p:blipFill rotWithShape="1">
          <a:blip r:embed="rId2"/>
          <a:srcRect t="27879" b="55345"/>
          <a:stretch/>
        </p:blipFill>
        <p:spPr>
          <a:xfrm>
            <a:off x="6064250" y="2609026"/>
            <a:ext cx="6127750" cy="1639948"/>
          </a:xfrm>
          <a:prstGeom prst="rect">
            <a:avLst/>
          </a:prstGeom>
        </p:spPr>
      </p:pic>
    </p:spTree>
    <p:extLst>
      <p:ext uri="{BB962C8B-B14F-4D97-AF65-F5344CB8AC3E}">
        <p14:creationId xmlns:p14="http://schemas.microsoft.com/office/powerpoint/2010/main" val="1557782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Landscapes</a:t>
            </a:r>
            <a:endParaRPr lang="en-US" dirty="0"/>
          </a:p>
        </p:txBody>
      </p:sp>
      <p:sp>
        <p:nvSpPr>
          <p:cNvPr id="4" name="Text Placeholder 3"/>
          <p:cNvSpPr>
            <a:spLocks noGrp="1"/>
          </p:cNvSpPr>
          <p:nvPr>
            <p:ph type="body" sz="quarter" idx="10"/>
          </p:nvPr>
        </p:nvSpPr>
        <p:spPr/>
        <p:txBody>
          <a:bodyPr/>
          <a:lstStyle/>
          <a:p>
            <a:r>
              <a:rPr lang="en-US" dirty="0"/>
              <a:t>Transform settings allow you to pick the initial placement and orientation of the Landscape</a:t>
            </a:r>
            <a:r>
              <a:rPr lang="en-US" dirty="0" smtClean="0">
                <a:cs typeface="Calibri" panose="020F0502020204030204" pitchFamily="34" charset="0"/>
              </a:rPr>
              <a:t>.</a:t>
            </a:r>
            <a:endParaRPr lang="en-US" dirty="0">
              <a:cs typeface="Calibri" panose="020F0502020204030204" pitchFamily="34" charset="0"/>
            </a:endParaRPr>
          </a:p>
        </p:txBody>
      </p:sp>
      <p:pic>
        <p:nvPicPr>
          <p:cNvPr id="6" name="Content Placeholder 5">
            <a:extLst>
              <a:ext uri="{FF2B5EF4-FFF2-40B4-BE49-F238E27FC236}">
                <a16:creationId xmlns:a16="http://schemas.microsoft.com/office/drawing/2014/main" xmlns="" id="{F227CD39-B5D6-4803-8109-14E7620AAC78}"/>
              </a:ext>
            </a:extLst>
          </p:cNvPr>
          <p:cNvPicPr>
            <a:picLocks noGrp="1" noChangeAspect="1"/>
          </p:cNvPicPr>
          <p:nvPr>
            <p:ph idx="1"/>
          </p:nvPr>
        </p:nvPicPr>
        <p:blipFill rotWithShape="1">
          <a:blip r:embed="rId2"/>
          <a:srcRect t="45037" b="40150"/>
          <a:stretch/>
        </p:blipFill>
        <p:spPr>
          <a:xfrm>
            <a:off x="6064250" y="2704973"/>
            <a:ext cx="6127750" cy="1448054"/>
          </a:xfrm>
          <a:prstGeom prst="rect">
            <a:avLst/>
          </a:prstGeom>
        </p:spPr>
      </p:pic>
    </p:spTree>
    <p:extLst>
      <p:ext uri="{BB962C8B-B14F-4D97-AF65-F5344CB8AC3E}">
        <p14:creationId xmlns:p14="http://schemas.microsoft.com/office/powerpoint/2010/main" val="930834215"/>
      </p:ext>
    </p:extLst>
  </p:cSld>
  <p:clrMapOvr>
    <a:masterClrMapping/>
  </p:clrMapOvr>
  <p:timing>
    <p:tnLst>
      <p:par>
        <p:cTn id="1" dur="indefinite" restart="never" nodeType="tmRoot"/>
      </p:par>
    </p:tnLst>
  </p:timing>
</p:sld>
</file>

<file path=ppt/theme/theme1.xml><?xml version="1.0" encoding="utf-8"?>
<a:theme xmlns:a="http://schemas.openxmlformats.org/drawingml/2006/main" name="EpicTheme B">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EpicTheme B" id="{4AF5204A-2F6D-420F-AA61-1CC07802FDD3}" vid="{63C0EDBD-BC75-453A-8D92-A3CC5AA35E18}"/>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EpicTheme B</Template>
  <TotalTime>7526</TotalTime>
  <Words>1526</Words>
  <Application>Microsoft Office PowerPoint</Application>
  <PresentationFormat>Custom</PresentationFormat>
  <Paragraphs>167</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EpicTheme B</vt:lpstr>
      <vt:lpstr>PowerPoint Presentation</vt:lpstr>
      <vt:lpstr>PowerPoint Presentation</vt:lpstr>
      <vt:lpstr>PowerPoint Presentation</vt:lpstr>
      <vt:lpstr>Landscape Tools</vt:lpstr>
      <vt:lpstr>Landscape Tools</vt:lpstr>
      <vt:lpstr>Manage Tab</vt:lpstr>
      <vt:lpstr>Working with Landscapes</vt:lpstr>
      <vt:lpstr>Creating Landscapes</vt:lpstr>
      <vt:lpstr>Creating Landscapes</vt:lpstr>
      <vt:lpstr>Creating Landscapes: Level of Detail</vt:lpstr>
      <vt:lpstr>Creating Landscapes: Level of Detail</vt:lpstr>
      <vt:lpstr>Creating Landscapes</vt:lpstr>
      <vt:lpstr>PowerPoint Presentation</vt:lpstr>
      <vt:lpstr>Creating Landscapes</vt:lpstr>
      <vt:lpstr>Sculpt Tab</vt:lpstr>
      <vt:lpstr>Sculpt tab: Tool Menu</vt:lpstr>
      <vt:lpstr>Sculpt tab: Brush Menu</vt:lpstr>
      <vt:lpstr>Sculpt tab: Falloff Menu</vt:lpstr>
      <vt:lpstr>Paint Tab</vt:lpstr>
      <vt:lpstr>Landscape Materials</vt:lpstr>
      <vt:lpstr>Landscape Materials</vt:lpstr>
      <vt:lpstr>Landscape Materials</vt:lpstr>
      <vt:lpstr>Foliage Panel</vt:lpstr>
      <vt:lpstr>PowerPoint Presentation</vt:lpstr>
      <vt:lpstr>Foliage panel</vt:lpstr>
      <vt:lpstr>Foliage Panel</vt:lpstr>
      <vt:lpstr>Foliage Panel</vt:lpstr>
      <vt:lpstr>Foliage Panel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Aram Cookson</dc:creator>
  <cp:lastModifiedBy>KBH</cp:lastModifiedBy>
  <cp:revision>102</cp:revision>
  <dcterms:modified xsi:type="dcterms:W3CDTF">2018-06-19T16:10:13Z</dcterms:modified>
</cp:coreProperties>
</file>